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263" r:id="rId5"/>
    <p:sldId id="257" r:id="rId6"/>
    <p:sldId id="258" r:id="rId7"/>
    <p:sldId id="259" r:id="rId8"/>
    <p:sldId id="260" r:id="rId9"/>
    <p:sldId id="261" r:id="rId10"/>
    <p:sldId id="262" r:id="rId11"/>
    <p:sldId id="268" r:id="rId12"/>
    <p:sldId id="265" r:id="rId13"/>
    <p:sldId id="264" r:id="rId14"/>
    <p:sldId id="267"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7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C16DC-DBCC-BBEA-FD9C-FFEE38A2C4FF}" v="5" dt="2024-11-22T01:53:38.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FE143D-47AA-5047-A505-2196B4015AD8}"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81E00-7553-054A-930D-42357A907EB4}" type="slidenum">
              <a:rPr lang="en-US" smtClean="0"/>
              <a:t>‹#›</a:t>
            </a:fld>
            <a:endParaRPr lang="en-US"/>
          </a:p>
        </p:txBody>
      </p:sp>
    </p:spTree>
    <p:extLst>
      <p:ext uri="{BB962C8B-B14F-4D97-AF65-F5344CB8AC3E}">
        <p14:creationId xmlns:p14="http://schemas.microsoft.com/office/powerpoint/2010/main" val="11653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This slide reveals a concerning trend: substance-related deaths are steadily rising worldwide, with the United States experiencing a drastically higher rate than other countries shown. The U.S. line in dark blue highlights an accelerating crisis, far surpassing other nations in both scale and growth. </a:t>
            </a:r>
          </a:p>
          <a:p>
            <a:endParaRPr lang="en-US" sz="1800"/>
          </a:p>
          <a:p>
            <a:r>
              <a:rPr lang="en-US" sz="1800"/>
              <a:t>These findings underscore the urgency of addressing substance abuse through effective interventions and support systems, as we'll see further in our New York case study.</a:t>
            </a:r>
          </a:p>
        </p:txBody>
      </p:sp>
      <p:sp>
        <p:nvSpPr>
          <p:cNvPr id="4" name="Slide Number Placeholder 3"/>
          <p:cNvSpPr>
            <a:spLocks noGrp="1"/>
          </p:cNvSpPr>
          <p:nvPr>
            <p:ph type="sldNum" sz="quarter" idx="5"/>
          </p:nvPr>
        </p:nvSpPr>
        <p:spPr/>
        <p:txBody>
          <a:bodyPr/>
          <a:lstStyle/>
          <a:p>
            <a:fld id="{D0B81E00-7553-054A-930D-42357A907EB4}" type="slidenum">
              <a:rPr lang="en-US" smtClean="0"/>
              <a:t>3</a:t>
            </a:fld>
            <a:endParaRPr lang="en-US"/>
          </a:p>
        </p:txBody>
      </p:sp>
    </p:spTree>
    <p:extLst>
      <p:ext uri="{BB962C8B-B14F-4D97-AF65-F5344CB8AC3E}">
        <p14:creationId xmlns:p14="http://schemas.microsoft.com/office/powerpoint/2010/main" val="3324291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Rising substance-related deaths alongside declining rehab admissions, underscoring a critical gap. </a:t>
            </a:r>
          </a:p>
          <a:p>
            <a:r>
              <a:rPr lang="en-US" b="1"/>
              <a:t>Socioeconomic Barriers</a:t>
            </a:r>
            <a:r>
              <a:rPr lang="en-US"/>
              <a:t>:</a:t>
            </a:r>
          </a:p>
          <a:p>
            <a:pPr>
              <a:buFont typeface="Arial" panose="020B0604020202020204" pitchFamily="34" charset="0"/>
              <a:buChar char="•"/>
            </a:pPr>
            <a:r>
              <a:rPr lang="en-US"/>
              <a:t> Facility numbers alone don’t solve the crisis; affordability and accessibility are essential, especially in diverse socioeconomic areas.</a:t>
            </a:r>
          </a:p>
          <a:p>
            <a:pPr>
              <a:buFont typeface="Arial" panose="020B0604020202020204" pitchFamily="34" charset="0"/>
              <a:buChar char="•"/>
            </a:pPr>
            <a:r>
              <a:rPr lang="en-US"/>
              <a:t> These differences highlight a need for targeted solutions, such as expanding affordable or subsidized rehab options.</a:t>
            </a:r>
          </a:p>
          <a:p>
            <a:r>
              <a:rPr lang="en-US" b="1"/>
              <a:t>Key Takeaway</a:t>
            </a:r>
            <a:r>
              <a:rPr lang="en-US"/>
              <a:t>:</a:t>
            </a:r>
          </a:p>
          <a:p>
            <a:pPr>
              <a:buFont typeface="Arial" panose="020B0604020202020204" pitchFamily="34" charset="0"/>
              <a:buChar char="•"/>
            </a:pPr>
            <a:r>
              <a:rPr lang="en-US"/>
              <a:t> Substance abuse treatment must consider economic and social contexts. Addressing facility shortages with accessible, affordable treatment options is vital to closing the treatment gap.</a:t>
            </a:r>
          </a:p>
          <a:p>
            <a:endParaRPr lang="en-US"/>
          </a:p>
          <a:p>
            <a:endParaRPr lang="en-US"/>
          </a:p>
        </p:txBody>
      </p:sp>
      <p:sp>
        <p:nvSpPr>
          <p:cNvPr id="4" name="Slide Number Placeholder 3"/>
          <p:cNvSpPr>
            <a:spLocks noGrp="1"/>
          </p:cNvSpPr>
          <p:nvPr>
            <p:ph type="sldNum" sz="quarter" idx="5"/>
          </p:nvPr>
        </p:nvSpPr>
        <p:spPr/>
        <p:txBody>
          <a:bodyPr/>
          <a:lstStyle/>
          <a:p>
            <a:fld id="{D0B81E00-7553-054A-930D-42357A907EB4}" type="slidenum">
              <a:rPr lang="en-US" smtClean="0"/>
              <a:t>12</a:t>
            </a:fld>
            <a:endParaRPr lang="en-US"/>
          </a:p>
        </p:txBody>
      </p:sp>
    </p:spTree>
    <p:extLst>
      <p:ext uri="{BB962C8B-B14F-4D97-AF65-F5344CB8AC3E}">
        <p14:creationId xmlns:p14="http://schemas.microsoft.com/office/powerpoint/2010/main" val="882399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Both could be influenced by societal, Financial, other external factors.</a:t>
            </a:r>
          </a:p>
          <a:p>
            <a:endParaRPr lang="en-US" b="1"/>
          </a:p>
          <a:p>
            <a:r>
              <a:rPr lang="en-US" b="1"/>
              <a:t>Decline in Overall Admittance:</a:t>
            </a:r>
            <a:endParaRPr lang="en-US"/>
          </a:p>
          <a:p>
            <a:pPr>
              <a:buFont typeface="Arial" panose="020B0604020202020204" pitchFamily="34" charset="0"/>
              <a:buChar char="•"/>
            </a:pPr>
            <a:r>
              <a:rPr lang="en-US" b="1"/>
              <a:t> Rising Costs &amp; Access Barriers</a:t>
            </a:r>
            <a:r>
              <a:rPr lang="en-US"/>
              <a:t>: Increasing rehab costs and limited insurance coverage make it difficult for many to afford treatment.</a:t>
            </a:r>
          </a:p>
          <a:p>
            <a:pPr>
              <a:buFont typeface="Arial" panose="020B0604020202020204" pitchFamily="34" charset="0"/>
              <a:buChar char="•"/>
            </a:pPr>
            <a:r>
              <a:rPr lang="en-US" b="1"/>
              <a:t> Stigma &amp; Perception Shifts</a:t>
            </a:r>
            <a:r>
              <a:rPr lang="en-US"/>
              <a:t>: Persistent stigma around rehab and a growing preference for alternative treatments may deter people from traditional rehab.</a:t>
            </a:r>
          </a:p>
          <a:p>
            <a:r>
              <a:rPr lang="en-US" b="1"/>
              <a:t>Higher Admissions in Ages 25-34 vs. 18-24:</a:t>
            </a:r>
            <a:endParaRPr lang="en-US"/>
          </a:p>
          <a:p>
            <a:pPr>
              <a:buFont typeface="Arial" panose="020B0604020202020204" pitchFamily="34" charset="0"/>
              <a:buChar char="•"/>
            </a:pPr>
            <a:r>
              <a:rPr lang="en-US" b="1"/>
              <a:t> Increased Life Stressors</a:t>
            </a:r>
            <a:r>
              <a:rPr lang="en-US"/>
              <a:t>: Ages 25-34 face more pressures with career, finances, and family, potentially driving substance use and rehab admissions.</a:t>
            </a:r>
          </a:p>
          <a:p>
            <a:pPr>
              <a:buFont typeface="Arial" panose="020B0604020202020204" pitchFamily="34" charset="0"/>
              <a:buChar char="•"/>
            </a:pPr>
            <a:r>
              <a:rPr lang="en-US" b="1"/>
              <a:t> Legal &amp; Social Mandates</a:t>
            </a:r>
            <a:r>
              <a:rPr lang="en-US"/>
              <a:t>: Probation requirements and job-related mandates are more common in this age group, pushing more individuals into rehab.</a:t>
            </a:r>
          </a:p>
          <a:p>
            <a:endParaRPr lang="en-US"/>
          </a:p>
        </p:txBody>
      </p:sp>
      <p:sp>
        <p:nvSpPr>
          <p:cNvPr id="4" name="Slide Number Placeholder 3"/>
          <p:cNvSpPr>
            <a:spLocks noGrp="1"/>
          </p:cNvSpPr>
          <p:nvPr>
            <p:ph type="sldNum" sz="quarter" idx="5"/>
          </p:nvPr>
        </p:nvSpPr>
        <p:spPr/>
        <p:txBody>
          <a:bodyPr/>
          <a:lstStyle/>
          <a:p>
            <a:fld id="{D0B81E00-7553-054A-930D-42357A907EB4}" type="slidenum">
              <a:rPr lang="en-US" smtClean="0"/>
              <a:t>4</a:t>
            </a:fld>
            <a:endParaRPr lang="en-US"/>
          </a:p>
        </p:txBody>
      </p:sp>
    </p:spTree>
    <p:extLst>
      <p:ext uri="{BB962C8B-B14F-4D97-AF65-F5344CB8AC3E}">
        <p14:creationId xmlns:p14="http://schemas.microsoft.com/office/powerpoint/2010/main" val="249476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line graph highlights trends in substance-related admissions over time. We can see a sharp decline in admissions for alcohol, the leading substance, indicating shifting substance abuse patterns and possibly fewer people entering treatment. Meanwhile, other opioids, shown in red, have an increasing trend, reflecting the growing opioid crisis and its impact on rehab admissions.</a:t>
            </a:r>
          </a:p>
        </p:txBody>
      </p:sp>
      <p:sp>
        <p:nvSpPr>
          <p:cNvPr id="4" name="Slide Number Placeholder 3"/>
          <p:cNvSpPr>
            <a:spLocks noGrp="1"/>
          </p:cNvSpPr>
          <p:nvPr>
            <p:ph type="sldNum" sz="quarter" idx="5"/>
          </p:nvPr>
        </p:nvSpPr>
        <p:spPr/>
        <p:txBody>
          <a:bodyPr/>
          <a:lstStyle/>
          <a:p>
            <a:fld id="{D0B81E00-7553-054A-930D-42357A907EB4}" type="slidenum">
              <a:rPr lang="en-US" smtClean="0"/>
              <a:t>5</a:t>
            </a:fld>
            <a:endParaRPr lang="en-US"/>
          </a:p>
        </p:txBody>
      </p:sp>
    </p:spTree>
    <p:extLst>
      <p:ext uri="{BB962C8B-B14F-4D97-AF65-F5344CB8AC3E}">
        <p14:creationId xmlns:p14="http://schemas.microsoft.com/office/powerpoint/2010/main" val="90637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Vis. 1:</a:t>
            </a:r>
            <a:r>
              <a:rPr lang="en-US"/>
              <a:t> This breakdown by age group reveals a notable spike in alcohol admissions beginning at age 25, highlighting the influence of life transitions and stressors in adulthood. The visual also emphasizes substance patterns by age, showing how alcohol and heroin—closely tied to the opioid crisis—dominate among those aged 25-54. Analyzing these trends offers insight into how age-related factors shape substance abuse.</a:t>
            </a:r>
          </a:p>
          <a:p>
            <a:r>
              <a:rPr lang="en-US" b="1"/>
              <a:t>Vis. 2:</a:t>
            </a:r>
            <a:r>
              <a:rPr lang="en-US"/>
              <a:t> This stacked bar chart provides a more detailed view of substance use by age group, underscoring the prominence of alcohol and heroin across different ages. Alcohol’s dominance is visible in older age groups, while heroin, often a substitute for prescription opioids, plays a significant role across younger and middle-aged adults, reflecting its connection to the opioid crisis.</a:t>
            </a:r>
            <a:br>
              <a:rPr lang="en-US"/>
            </a:br>
            <a:endParaRPr lang="en-US"/>
          </a:p>
          <a:p>
            <a:r>
              <a:rPr lang="en-US" b="1"/>
              <a:t>Comparison of Visuals 2 and 3:</a:t>
            </a:r>
            <a:r>
              <a:rPr lang="en-US"/>
              <a:t> Together, these visuals reveal both overall age trends and specific substance impact, building a comprehensive picture of substance use patterns and the underlying factors driving admissions by age.</a:t>
            </a:r>
          </a:p>
        </p:txBody>
      </p:sp>
      <p:sp>
        <p:nvSpPr>
          <p:cNvPr id="4" name="Slide Number Placeholder 3"/>
          <p:cNvSpPr>
            <a:spLocks noGrp="1"/>
          </p:cNvSpPr>
          <p:nvPr>
            <p:ph type="sldNum" sz="quarter" idx="5"/>
          </p:nvPr>
        </p:nvSpPr>
        <p:spPr/>
        <p:txBody>
          <a:bodyPr/>
          <a:lstStyle/>
          <a:p>
            <a:fld id="{D0B81E00-7553-054A-930D-42357A907EB4}" type="slidenum">
              <a:rPr lang="en-US" smtClean="0"/>
              <a:t>6</a:t>
            </a:fld>
            <a:endParaRPr lang="en-US"/>
          </a:p>
        </p:txBody>
      </p:sp>
    </p:spTree>
    <p:extLst>
      <p:ext uri="{BB962C8B-B14F-4D97-AF65-F5344CB8AC3E}">
        <p14:creationId xmlns:p14="http://schemas.microsoft.com/office/powerpoint/2010/main" val="379688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Death rates from mental health and substance use disorders have increased dramatically across all U.S. age groups, with the steepest rise among those aged 15-49. From 2000 to 2021, younger adults and middle-aged individuals saw the most significant escalation, highlighting the dual impact of mental health struggles and substance use. The visuals show how, over time, mental health and substance-related deaths have become interlinked, reflecting a broader crisis where untreated mental health issues may lead to or worsen substance dependency. </a:t>
            </a:r>
          </a:p>
          <a:p>
            <a:r>
              <a:rPr lang="en-US"/>
              <a:t>For adults aged 30-49, death rates are now exceeding 40 per 100,000, indicating an urgent need for comprehensive mental health support and accessible rehab options. This trend echoes findings in New York's substance admission data, where high rates of substance dependency, especially with alcohol and heroin, suggest that untreated mental health issues could be a driving force behind increasing mortality. This data emphasizes the importance of integrating mental health treatment with substance abuse support to address the underlying causes and reduce mortality across age groups.</a:t>
            </a:r>
          </a:p>
        </p:txBody>
      </p:sp>
      <p:sp>
        <p:nvSpPr>
          <p:cNvPr id="4" name="Slide Number Placeholder 3"/>
          <p:cNvSpPr>
            <a:spLocks noGrp="1"/>
          </p:cNvSpPr>
          <p:nvPr>
            <p:ph type="sldNum" sz="quarter" idx="5"/>
          </p:nvPr>
        </p:nvSpPr>
        <p:spPr/>
        <p:txBody>
          <a:bodyPr/>
          <a:lstStyle/>
          <a:p>
            <a:fld id="{D0B81E00-7553-054A-930D-42357A907EB4}" type="slidenum">
              <a:rPr lang="en-US" smtClean="0"/>
              <a:t>7</a:t>
            </a:fld>
            <a:endParaRPr lang="en-US"/>
          </a:p>
        </p:txBody>
      </p:sp>
    </p:spTree>
    <p:extLst>
      <p:ext uri="{BB962C8B-B14F-4D97-AF65-F5344CB8AC3E}">
        <p14:creationId xmlns:p14="http://schemas.microsoft.com/office/powerpoint/2010/main" val="40051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According to the National Institute on Drug Abuse (NIDA), "Effective treatment for substance use disorders requires a comprehensive approach that includes access to rehabilitation facilities and evidence-based therapies." </a:t>
            </a:r>
            <a:br>
              <a:rPr lang="en-US"/>
            </a:br>
            <a:r>
              <a:rPr lang="en-US"/>
              <a:t>As one of the leading authorities in addiction research, </a:t>
            </a:r>
            <a:r>
              <a:rPr lang="en-US" b="1"/>
              <a:t>NIDA emphasizes that recovery is most successful when individuals have access to structured rehab programs</a:t>
            </a:r>
            <a:r>
              <a:rPr lang="en-US"/>
              <a:t> that offer a range of treatments, from counseling and behavioral therapies to medication-assisted treatment. Their research suggests that </a:t>
            </a:r>
            <a:r>
              <a:rPr lang="en-US" b="1"/>
              <a:t>without these resources, individuals struggling with substance use face significantly higher risks of relapse and mortality.</a:t>
            </a:r>
          </a:p>
          <a:p>
            <a:endParaRPr lang="en-US"/>
          </a:p>
          <a:p>
            <a:r>
              <a:rPr lang="en-US"/>
              <a:t>https://</a:t>
            </a:r>
            <a:r>
              <a:rPr lang="en-US" err="1"/>
              <a:t>pmc.ncbi.nlm.nih.gov</a:t>
            </a:r>
            <a:r>
              <a:rPr lang="en-US"/>
              <a:t>/articles/PMC3678283/#S3</a:t>
            </a:r>
          </a:p>
        </p:txBody>
      </p:sp>
      <p:sp>
        <p:nvSpPr>
          <p:cNvPr id="4" name="Slide Number Placeholder 3"/>
          <p:cNvSpPr>
            <a:spLocks noGrp="1"/>
          </p:cNvSpPr>
          <p:nvPr>
            <p:ph type="sldNum" sz="quarter" idx="5"/>
          </p:nvPr>
        </p:nvSpPr>
        <p:spPr/>
        <p:txBody>
          <a:bodyPr/>
          <a:lstStyle/>
          <a:p>
            <a:fld id="{D0B81E00-7553-054A-930D-42357A907EB4}" type="slidenum">
              <a:rPr lang="en-US" smtClean="0"/>
              <a:t>8</a:t>
            </a:fld>
            <a:endParaRPr lang="en-US"/>
          </a:p>
        </p:txBody>
      </p:sp>
    </p:spTree>
    <p:extLst>
      <p:ext uri="{BB962C8B-B14F-4D97-AF65-F5344CB8AC3E}">
        <p14:creationId xmlns:p14="http://schemas.microsoft.com/office/powerpoint/2010/main" val="365135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Comparing facility access in Erie and Westchester highlights limited rehab availability for large populations.</a:t>
            </a:r>
            <a:br>
              <a:rPr lang="en-US"/>
            </a:br>
            <a:r>
              <a:rPr lang="en-US"/>
              <a:t>Despite similar populations, both counties have limited facility availability, emphasizing a statewide need for more rehab resources</a:t>
            </a:r>
            <a:br>
              <a:rPr lang="en-US"/>
            </a:br>
            <a:br>
              <a:rPr lang="en-US"/>
            </a:br>
            <a:r>
              <a:rPr lang="en-US" b="1"/>
              <a:t>Population Similarity, Economic Difference</a:t>
            </a:r>
            <a:r>
              <a:rPr lang="en-US"/>
              <a:t>:</a:t>
            </a:r>
          </a:p>
          <a:p>
            <a:pPr>
              <a:buFont typeface="Arial" panose="020B0604020202020204" pitchFamily="34" charset="0"/>
              <a:buChar char="•"/>
            </a:pPr>
            <a:r>
              <a:rPr lang="en-US"/>
              <a:t> Erie and Westchester have nearly identical populations, but their economic profiles differ significantly.</a:t>
            </a:r>
          </a:p>
          <a:p>
            <a:pPr>
              <a:buFont typeface="Arial" panose="020B0604020202020204" pitchFamily="34" charset="0"/>
              <a:buChar char="•"/>
            </a:pPr>
            <a:r>
              <a:rPr lang="en-US"/>
              <a:t> Westchester’s affluence, due to proximity to NYC, often enables better private healthcare access.</a:t>
            </a:r>
          </a:p>
          <a:p>
            <a:pPr>
              <a:buFont typeface="Arial" panose="020B0604020202020204" pitchFamily="34" charset="0"/>
              <a:buChar char="•"/>
            </a:pPr>
            <a:r>
              <a:rPr lang="en-US"/>
              <a:t> Erie, with a more industrial background and lower income levels, relies more on limited public rehab resources.</a:t>
            </a:r>
          </a:p>
          <a:p>
            <a:endParaRPr lang="en-US"/>
          </a:p>
        </p:txBody>
      </p:sp>
      <p:sp>
        <p:nvSpPr>
          <p:cNvPr id="4" name="Slide Number Placeholder 3"/>
          <p:cNvSpPr>
            <a:spLocks noGrp="1"/>
          </p:cNvSpPr>
          <p:nvPr>
            <p:ph type="sldNum" sz="quarter" idx="5"/>
          </p:nvPr>
        </p:nvSpPr>
        <p:spPr/>
        <p:txBody>
          <a:bodyPr/>
          <a:lstStyle/>
          <a:p>
            <a:fld id="{D0B81E00-7553-054A-930D-42357A907EB4}" type="slidenum">
              <a:rPr lang="en-US" smtClean="0"/>
              <a:t>9</a:t>
            </a:fld>
            <a:endParaRPr lang="en-US"/>
          </a:p>
        </p:txBody>
      </p:sp>
    </p:spTree>
    <p:extLst>
      <p:ext uri="{BB962C8B-B14F-4D97-AF65-F5344CB8AC3E}">
        <p14:creationId xmlns:p14="http://schemas.microsoft.com/office/powerpoint/2010/main" val="4237240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only 1 facility for every 29,000 residents, Erie County’s rehab resources are stretched thin. This limited access highlights a critical shortage, leaving many without the support they need.</a:t>
            </a:r>
            <a:br>
              <a:rPr lang="en-US"/>
            </a:br>
            <a:r>
              <a:rPr lang="en-US" b="1"/>
              <a:t>Erie’s lower median income affects residents’ ability to afford private options, making the scarcity of public facilities even more critical.</a:t>
            </a:r>
          </a:p>
        </p:txBody>
      </p:sp>
      <p:sp>
        <p:nvSpPr>
          <p:cNvPr id="4" name="Slide Number Placeholder 3"/>
          <p:cNvSpPr>
            <a:spLocks noGrp="1"/>
          </p:cNvSpPr>
          <p:nvPr>
            <p:ph type="sldNum" sz="quarter" idx="5"/>
          </p:nvPr>
        </p:nvSpPr>
        <p:spPr/>
        <p:txBody>
          <a:bodyPr/>
          <a:lstStyle/>
          <a:p>
            <a:fld id="{D0B81E00-7553-054A-930D-42357A907EB4}" type="slidenum">
              <a:rPr lang="en-US" smtClean="0"/>
              <a:t>10</a:t>
            </a:fld>
            <a:endParaRPr lang="en-US"/>
          </a:p>
        </p:txBody>
      </p:sp>
    </p:spTree>
    <p:extLst>
      <p:ext uri="{BB962C8B-B14F-4D97-AF65-F5344CB8AC3E}">
        <p14:creationId xmlns:p14="http://schemas.microsoft.com/office/powerpoint/2010/main" val="4151197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Westchester County faces a similar shortage, with just 1 facility for every 28,000 residents. Despite the high demand, treatment access remains severely constrained.</a:t>
            </a:r>
          </a:p>
          <a:p>
            <a:r>
              <a:rPr lang="en-US" b="1"/>
              <a:t>Higher incomes in Westchester can mean better access to private facilities, though access is still limited.</a:t>
            </a:r>
          </a:p>
        </p:txBody>
      </p:sp>
      <p:sp>
        <p:nvSpPr>
          <p:cNvPr id="4" name="Slide Number Placeholder 3"/>
          <p:cNvSpPr>
            <a:spLocks noGrp="1"/>
          </p:cNvSpPr>
          <p:nvPr>
            <p:ph type="sldNum" sz="quarter" idx="5"/>
          </p:nvPr>
        </p:nvSpPr>
        <p:spPr/>
        <p:txBody>
          <a:bodyPr/>
          <a:lstStyle/>
          <a:p>
            <a:fld id="{D0B81E00-7553-054A-930D-42357A907EB4}" type="slidenum">
              <a:rPr lang="en-US" smtClean="0"/>
              <a:t>11</a:t>
            </a:fld>
            <a:endParaRPr lang="en-US"/>
          </a:p>
        </p:txBody>
      </p:sp>
    </p:spTree>
    <p:extLst>
      <p:ext uri="{BB962C8B-B14F-4D97-AF65-F5344CB8AC3E}">
        <p14:creationId xmlns:p14="http://schemas.microsoft.com/office/powerpoint/2010/main" val="2467918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058895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46710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90089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99200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5521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6176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61092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2153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16845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41913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11/21/2024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62140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11/21/2024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84195788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gnifying glass on a map&#10;&#10;Description automatically generated">
            <a:extLst>
              <a:ext uri="{FF2B5EF4-FFF2-40B4-BE49-F238E27FC236}">
                <a16:creationId xmlns:a16="http://schemas.microsoft.com/office/drawing/2014/main" id="{5F11E974-96BA-EEAE-DD75-322D3C6D7E01}"/>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2480" b="12933"/>
          <a:stretch/>
        </p:blipFill>
        <p:spPr>
          <a:xfrm>
            <a:off x="-4781" y="3917"/>
            <a:ext cx="12298017" cy="6917636"/>
          </a:xfrm>
          <a:prstGeom prst="rect">
            <a:avLst/>
          </a:prstGeom>
          <a:solidFill>
            <a:srgbClr val="E3E7E9"/>
          </a:solidFill>
          <a:effectLst>
            <a:outerShdw blurRad="50800" dist="50800" dir="5400000" algn="ctr" rotWithShape="0">
              <a:srgbClr val="000000">
                <a:alpha val="0"/>
              </a:srgbClr>
            </a:outerShdw>
          </a:effectLst>
        </p:spPr>
      </p:pic>
      <p:sp>
        <p:nvSpPr>
          <p:cNvPr id="5" name="Rectangle 4">
            <a:extLst>
              <a:ext uri="{FF2B5EF4-FFF2-40B4-BE49-F238E27FC236}">
                <a16:creationId xmlns:a16="http://schemas.microsoft.com/office/drawing/2014/main" id="{40695A25-0119-E761-DF06-A779F7F3183F}"/>
              </a:ext>
            </a:extLst>
          </p:cNvPr>
          <p:cNvSpPr/>
          <p:nvPr/>
        </p:nvSpPr>
        <p:spPr>
          <a:xfrm>
            <a:off x="1835003" y="1201539"/>
            <a:ext cx="8552010" cy="1996887"/>
          </a:xfrm>
          <a:prstGeom prst="rect">
            <a:avLst/>
          </a:prstGeom>
          <a:solidFill>
            <a:schemeClr val="accent6">
              <a:lumMod val="40000"/>
              <a:lumOff val="60000"/>
              <a:alpha val="74225"/>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6" name="Title 1">
            <a:extLst>
              <a:ext uri="{FF2B5EF4-FFF2-40B4-BE49-F238E27FC236}">
                <a16:creationId xmlns:a16="http://schemas.microsoft.com/office/drawing/2014/main" id="{14918515-3220-5737-D778-397A3D3BD636}"/>
              </a:ext>
            </a:extLst>
          </p:cNvPr>
          <p:cNvSpPr txBox="1">
            <a:spLocks/>
          </p:cNvSpPr>
          <p:nvPr/>
        </p:nvSpPr>
        <p:spPr>
          <a:xfrm>
            <a:off x="1951206" y="1331964"/>
            <a:ext cx="8661952" cy="173603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4900" cap="none">
                <a:ln w="0"/>
                <a:effectLst>
                  <a:outerShdw blurRad="38100" dist="19050" dir="2700000" algn="tl" rotWithShape="0">
                    <a:schemeClr val="dk1">
                      <a:alpha val="40000"/>
                    </a:schemeClr>
                  </a:outerShdw>
                </a:effectLst>
              </a:rPr>
              <a:t>Rising Substance Related Deaths &amp; Declining Rehab Admittance:</a:t>
            </a:r>
            <a:br>
              <a:rPr lang="en-US" sz="4900" cap="none">
                <a:ln w="0"/>
                <a:effectLst>
                  <a:outerShdw blurRad="38100" dist="19050" dir="2700000" algn="tl" rotWithShape="0">
                    <a:schemeClr val="dk1">
                      <a:alpha val="40000"/>
                    </a:schemeClr>
                  </a:outerShdw>
                </a:effectLst>
              </a:rPr>
            </a:br>
            <a:r>
              <a:rPr lang="en-US" sz="900" cap="none">
                <a:ln w="0"/>
                <a:effectLst>
                  <a:outerShdw blurRad="38100" dist="19050" dir="2700000" algn="tl" rotWithShape="0">
                    <a:schemeClr val="dk1">
                      <a:alpha val="40000"/>
                    </a:schemeClr>
                  </a:outerShdw>
                </a:effectLst>
              </a:rPr>
              <a:t> </a:t>
            </a:r>
            <a:br>
              <a:rPr lang="en-US" sz="3600" cap="none">
                <a:ln w="0"/>
                <a:effectLst>
                  <a:outerShdw blurRad="38100" dist="19050" dir="2700000" algn="tl" rotWithShape="0">
                    <a:schemeClr val="dk1">
                      <a:alpha val="40000"/>
                    </a:schemeClr>
                  </a:outerShdw>
                </a:effectLst>
              </a:rPr>
            </a:br>
            <a:r>
              <a:rPr lang="en-US" sz="3600" b="1" cap="none">
                <a:ln w="0"/>
                <a:effectLst>
                  <a:outerShdw blurRad="38100" dist="19050" dir="2700000" algn="tl" rotWithShape="0">
                    <a:schemeClr val="dk1">
                      <a:alpha val="40000"/>
                    </a:schemeClr>
                  </a:outerShdw>
                </a:effectLst>
                <a:latin typeface="+mn-lt"/>
              </a:rPr>
              <a:t>Insights from New York and beyond</a:t>
            </a:r>
          </a:p>
        </p:txBody>
      </p:sp>
    </p:spTree>
    <p:extLst>
      <p:ext uri="{BB962C8B-B14F-4D97-AF65-F5344CB8AC3E}">
        <p14:creationId xmlns:p14="http://schemas.microsoft.com/office/powerpoint/2010/main" val="45132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FBE3C-705B-2612-C932-BC10B59ABE22}"/>
              </a:ext>
            </a:extLst>
          </p:cNvPr>
          <p:cNvSpPr>
            <a:spLocks noGrp="1"/>
          </p:cNvSpPr>
          <p:nvPr>
            <p:ph type="title"/>
          </p:nvPr>
        </p:nvSpPr>
        <p:spPr>
          <a:xfrm>
            <a:off x="127053" y="437628"/>
            <a:ext cx="4768938" cy="3818667"/>
          </a:xfrm>
        </p:spPr>
        <p:txBody>
          <a:bodyPr vert="horz" lIns="91440" tIns="45720" rIns="91440" bIns="45720" rtlCol="0" anchor="b">
            <a:normAutofit/>
          </a:bodyPr>
          <a:lstStyle/>
          <a:p>
            <a:r>
              <a:rPr lang="en-US" sz="4000"/>
              <a:t>Erie </a:t>
            </a:r>
            <a:br>
              <a:rPr lang="en-US" sz="4000"/>
            </a:br>
            <a:r>
              <a:rPr lang="en-US" sz="4000"/>
              <a:t>County</a:t>
            </a:r>
          </a:p>
        </p:txBody>
      </p:sp>
      <p:cxnSp>
        <p:nvCxnSpPr>
          <p:cNvPr id="66" name="Straight Connector 65">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map with blue dots&#10;&#10;Description automatically generated">
            <a:extLst>
              <a:ext uri="{FF2B5EF4-FFF2-40B4-BE49-F238E27FC236}">
                <a16:creationId xmlns:a16="http://schemas.microsoft.com/office/drawing/2014/main" id="{B23B5FE2-044F-27F2-3EA4-5EB136684869}"/>
              </a:ext>
            </a:extLst>
          </p:cNvPr>
          <p:cNvPicPr>
            <a:picLocks noChangeAspect="1"/>
          </p:cNvPicPr>
          <p:nvPr/>
        </p:nvPicPr>
        <p:blipFill>
          <a:blip r:embed="rId3">
            <a:extLst>
              <a:ext uri="{28A0092B-C50C-407E-A947-70E740481C1C}">
                <a14:useLocalDpi xmlns:a14="http://schemas.microsoft.com/office/drawing/2010/main" val="0"/>
              </a:ext>
            </a:extLst>
          </a:blip>
          <a:srcRect l="10464" r="12494" b="7805"/>
          <a:stretch/>
        </p:blipFill>
        <p:spPr>
          <a:xfrm>
            <a:off x="4607200" y="-27788"/>
            <a:ext cx="7584800" cy="6898179"/>
          </a:xfrm>
          <a:prstGeom prst="rect">
            <a:avLst/>
          </a:prstGeom>
        </p:spPr>
      </p:pic>
      <p:sp>
        <p:nvSpPr>
          <p:cNvPr id="4" name="Text Placeholder 3">
            <a:extLst>
              <a:ext uri="{FF2B5EF4-FFF2-40B4-BE49-F238E27FC236}">
                <a16:creationId xmlns:a16="http://schemas.microsoft.com/office/drawing/2014/main" id="{8D0380E3-5FD6-0248-77B9-ECACCB9272B9}"/>
              </a:ext>
            </a:extLst>
          </p:cNvPr>
          <p:cNvSpPr>
            <a:spLocks noGrp="1"/>
          </p:cNvSpPr>
          <p:nvPr>
            <p:ph type="body" sz="half" idx="2"/>
          </p:nvPr>
        </p:nvSpPr>
        <p:spPr>
          <a:xfrm>
            <a:off x="296257" y="2459015"/>
            <a:ext cx="4158064" cy="3884410"/>
          </a:xfrm>
        </p:spPr>
        <p:txBody>
          <a:bodyPr vert="horz" lIns="91440" tIns="45720" rIns="91440" bIns="45720" rtlCol="0" anchor="ctr">
            <a:normAutofit/>
          </a:bodyPr>
          <a:lstStyle/>
          <a:p>
            <a:endParaRPr lang="en-US" sz="4000"/>
          </a:p>
          <a:p>
            <a:r>
              <a:rPr lang="en-US" sz="4000"/>
              <a:t>32 facilities</a:t>
            </a:r>
            <a:br>
              <a:rPr lang="en-US" sz="4000"/>
            </a:br>
            <a:r>
              <a:rPr lang="en-US" sz="2800"/>
              <a:t>(population: 925,528)</a:t>
            </a:r>
            <a:br>
              <a:rPr lang="en-US" sz="2800"/>
            </a:br>
            <a:r>
              <a:rPr lang="en-US" sz="2800"/>
              <a:t>(admissions: 176,357)</a:t>
            </a:r>
          </a:p>
        </p:txBody>
      </p:sp>
      <p:pic>
        <p:nvPicPr>
          <p:cNvPr id="8" name="Picture 2">
            <a:extLst>
              <a:ext uri="{FF2B5EF4-FFF2-40B4-BE49-F238E27FC236}">
                <a16:creationId xmlns:a16="http://schemas.microsoft.com/office/drawing/2014/main" id="{F66DC296-D1D2-D9E2-79B9-1678B8E37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77" y="120482"/>
            <a:ext cx="3362082" cy="2857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8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300" fill="hold"/>
                                        <p:tgtEl>
                                          <p:spTgt spid="6"/>
                                        </p:tgtEl>
                                        <p:attrNameLst>
                                          <p:attrName>ppt_w</p:attrName>
                                        </p:attrNameLst>
                                      </p:cBhvr>
                                      <p:tavLst>
                                        <p:tav tm="0">
                                          <p:val>
                                            <p:fltVal val="0"/>
                                          </p:val>
                                        </p:tav>
                                        <p:tav tm="100000">
                                          <p:val>
                                            <p:strVal val="#ppt_w"/>
                                          </p:val>
                                        </p:tav>
                                      </p:tavLst>
                                    </p:anim>
                                    <p:anim calcmode="lin" valueType="num">
                                      <p:cBhvr>
                                        <p:cTn id="8" dur="1300" fill="hold"/>
                                        <p:tgtEl>
                                          <p:spTgt spid="6"/>
                                        </p:tgtEl>
                                        <p:attrNameLst>
                                          <p:attrName>ppt_h</p:attrName>
                                        </p:attrNameLst>
                                      </p:cBhvr>
                                      <p:tavLst>
                                        <p:tav tm="0">
                                          <p:val>
                                            <p:fltVal val="0"/>
                                          </p:val>
                                        </p:tav>
                                        <p:tav tm="100000">
                                          <p:val>
                                            <p:strVal val="#ppt_h"/>
                                          </p:val>
                                        </p:tav>
                                      </p:tavLst>
                                    </p:anim>
                                    <p:animEffect transition="in" filter="fade">
                                      <p:cBhvr>
                                        <p:cTn id="9" dur="1300"/>
                                        <p:tgtEl>
                                          <p:spTgt spid="6"/>
                                        </p:tgtEl>
                                      </p:cBhvr>
                                    </p:animEffect>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B64C6B-4967-BD62-EFB9-3D907CABF850}"/>
            </a:ext>
          </a:extLst>
        </p:cNvPr>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290B5855-A9D3-EB5D-17E1-752B37FDE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2430391-5CD6-9EDE-C06B-C28907232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D224776-26B6-596E-B1B2-5C649BEF95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4B8E6E-2B67-595B-E179-3CBA62C38B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E882D05-28CB-A634-BFAF-D9BF32F61A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F0F0F3-2117-7610-BFDB-668D3C289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72B655-7154-F4CB-EE55-5E905A6B11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F589188C-542E-EA1F-BC5B-BEBAFCE62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a:extLst>
              <a:ext uri="{FF2B5EF4-FFF2-40B4-BE49-F238E27FC236}">
                <a16:creationId xmlns:a16="http://schemas.microsoft.com/office/drawing/2014/main" id="{59B1EB1B-7D43-CFDD-5E59-67FD039EF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EE8BE09C-08A8-1339-AB4E-A712AAE62F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B5DC0E0-793C-71FC-3067-31EA9A4E11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26C9DCB-0865-03C9-6508-5AC6FC0C9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map with blue dots&#10;&#10;Description automatically generated">
            <a:extLst>
              <a:ext uri="{FF2B5EF4-FFF2-40B4-BE49-F238E27FC236}">
                <a16:creationId xmlns:a16="http://schemas.microsoft.com/office/drawing/2014/main" id="{CCA65F4A-ABFC-4682-21FA-C1C0513AF612}"/>
              </a:ext>
            </a:extLst>
          </p:cNvPr>
          <p:cNvPicPr>
            <a:picLocks noChangeAspect="1"/>
          </p:cNvPicPr>
          <p:nvPr/>
        </p:nvPicPr>
        <p:blipFill>
          <a:blip r:embed="rId3">
            <a:extLst>
              <a:ext uri="{28A0092B-C50C-407E-A947-70E740481C1C}">
                <a14:useLocalDpi xmlns:a14="http://schemas.microsoft.com/office/drawing/2010/main" val="0"/>
              </a:ext>
            </a:extLst>
          </a:blip>
          <a:srcRect r="9784" b="5285"/>
          <a:stretch/>
        </p:blipFill>
        <p:spPr>
          <a:xfrm>
            <a:off x="4633978" y="-42449"/>
            <a:ext cx="7558022" cy="6911081"/>
          </a:xfrm>
          <a:prstGeom prst="rect">
            <a:avLst/>
          </a:prstGeom>
        </p:spPr>
      </p:pic>
      <p:sp>
        <p:nvSpPr>
          <p:cNvPr id="13" name="Title 1">
            <a:extLst>
              <a:ext uri="{FF2B5EF4-FFF2-40B4-BE49-F238E27FC236}">
                <a16:creationId xmlns:a16="http://schemas.microsoft.com/office/drawing/2014/main" id="{64B810EC-1A45-E986-2058-8E6FB94C507F}"/>
              </a:ext>
            </a:extLst>
          </p:cNvPr>
          <p:cNvSpPr>
            <a:spLocks noGrp="1"/>
          </p:cNvSpPr>
          <p:nvPr>
            <p:ph type="title"/>
          </p:nvPr>
        </p:nvSpPr>
        <p:spPr>
          <a:xfrm>
            <a:off x="127053" y="437628"/>
            <a:ext cx="5047116" cy="3818667"/>
          </a:xfrm>
        </p:spPr>
        <p:txBody>
          <a:bodyPr vert="horz" lIns="91440" tIns="45720" rIns="91440" bIns="45720" rtlCol="0" anchor="b">
            <a:normAutofit/>
          </a:bodyPr>
          <a:lstStyle/>
          <a:p>
            <a:r>
              <a:rPr lang="en-US" sz="4000" err="1"/>
              <a:t>westchester</a:t>
            </a:r>
            <a:r>
              <a:rPr lang="en-US" sz="4000"/>
              <a:t> </a:t>
            </a:r>
            <a:br>
              <a:rPr lang="en-US" sz="4000"/>
            </a:br>
            <a:r>
              <a:rPr lang="en-US" sz="4000"/>
              <a:t>County</a:t>
            </a:r>
          </a:p>
        </p:txBody>
      </p:sp>
      <p:sp>
        <p:nvSpPr>
          <p:cNvPr id="14" name="Text Placeholder 3">
            <a:extLst>
              <a:ext uri="{FF2B5EF4-FFF2-40B4-BE49-F238E27FC236}">
                <a16:creationId xmlns:a16="http://schemas.microsoft.com/office/drawing/2014/main" id="{BB7B0D6D-A841-F9F8-0EE5-314A78FFC415}"/>
              </a:ext>
            </a:extLst>
          </p:cNvPr>
          <p:cNvSpPr>
            <a:spLocks noGrp="1"/>
          </p:cNvSpPr>
          <p:nvPr>
            <p:ph type="body" sz="half" idx="2"/>
          </p:nvPr>
        </p:nvSpPr>
        <p:spPr>
          <a:xfrm>
            <a:off x="296257" y="2459015"/>
            <a:ext cx="4158064" cy="3884410"/>
          </a:xfrm>
        </p:spPr>
        <p:txBody>
          <a:bodyPr vert="horz" lIns="91440" tIns="45720" rIns="91440" bIns="45720" rtlCol="0" anchor="ctr">
            <a:normAutofit/>
          </a:bodyPr>
          <a:lstStyle/>
          <a:p>
            <a:endParaRPr lang="en-US" sz="4000"/>
          </a:p>
          <a:p>
            <a:r>
              <a:rPr lang="en-US" sz="4000"/>
              <a:t>35 facilities</a:t>
            </a:r>
            <a:br>
              <a:rPr lang="en-US" sz="4000"/>
            </a:br>
            <a:r>
              <a:rPr lang="en-US" sz="2800"/>
              <a:t>(population: 980,244)</a:t>
            </a:r>
            <a:br>
              <a:rPr lang="en-US" sz="2800"/>
            </a:br>
            <a:r>
              <a:rPr lang="en-US" sz="2800"/>
              <a:t>(admissions: 164,414)</a:t>
            </a:r>
            <a:endParaRPr lang="en-US" sz="4000"/>
          </a:p>
        </p:txBody>
      </p:sp>
      <p:pic>
        <p:nvPicPr>
          <p:cNvPr id="15" name="Picture 2">
            <a:extLst>
              <a:ext uri="{FF2B5EF4-FFF2-40B4-BE49-F238E27FC236}">
                <a16:creationId xmlns:a16="http://schemas.microsoft.com/office/drawing/2014/main" id="{8FBAA882-6166-E731-93AF-202403803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20" y="115767"/>
            <a:ext cx="3370738" cy="286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96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300" fill="hold"/>
                                        <p:tgtEl>
                                          <p:spTgt spid="8"/>
                                        </p:tgtEl>
                                        <p:attrNameLst>
                                          <p:attrName>ppt_w</p:attrName>
                                        </p:attrNameLst>
                                      </p:cBhvr>
                                      <p:tavLst>
                                        <p:tav tm="0">
                                          <p:val>
                                            <p:fltVal val="0"/>
                                          </p:val>
                                        </p:tav>
                                        <p:tav tm="100000">
                                          <p:val>
                                            <p:strVal val="#ppt_w"/>
                                          </p:val>
                                        </p:tav>
                                      </p:tavLst>
                                    </p:anim>
                                    <p:anim calcmode="lin" valueType="num">
                                      <p:cBhvr>
                                        <p:cTn id="8" dur="1300" fill="hold"/>
                                        <p:tgtEl>
                                          <p:spTgt spid="8"/>
                                        </p:tgtEl>
                                        <p:attrNameLst>
                                          <p:attrName>ppt_h</p:attrName>
                                        </p:attrNameLst>
                                      </p:cBhvr>
                                      <p:tavLst>
                                        <p:tav tm="0">
                                          <p:val>
                                            <p:fltVal val="0"/>
                                          </p:val>
                                        </p:tav>
                                        <p:tav tm="100000">
                                          <p:val>
                                            <p:strVal val="#ppt_h"/>
                                          </p:val>
                                        </p:tav>
                                      </p:tavLst>
                                    </p:anim>
                                    <p:animEffect transition="in" filter="fade">
                                      <p:cBhvr>
                                        <p:cTn id="9" dur="1300"/>
                                        <p:tgtEl>
                                          <p:spTgt spid="8"/>
                                        </p:tgtEl>
                                      </p:cBhvr>
                                    </p:animEffect>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4C070D-30D7-4C3E-3D5C-D97313B76277}"/>
              </a:ext>
            </a:extLst>
          </p:cNvPr>
          <p:cNvSpPr txBox="1"/>
          <p:nvPr/>
        </p:nvSpPr>
        <p:spPr>
          <a:xfrm>
            <a:off x="1129553" y="511309"/>
            <a:ext cx="9577116" cy="122195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100" i="1" cap="all">
                <a:solidFill>
                  <a:schemeClr val="tx2"/>
                </a:solidFill>
                <a:latin typeface="+mj-lt"/>
                <a:ea typeface="+mj-ea"/>
                <a:cs typeface="+mj-cs"/>
              </a:rPr>
              <a:t>Bridging the Gap</a:t>
            </a:r>
            <a:br>
              <a:rPr lang="en-US" sz="4100" i="1" cap="all">
                <a:solidFill>
                  <a:schemeClr val="tx2"/>
                </a:solidFill>
                <a:latin typeface="+mj-lt"/>
                <a:ea typeface="+mj-ea"/>
                <a:cs typeface="+mj-cs"/>
              </a:rPr>
            </a:br>
            <a:r>
              <a:rPr lang="en-US" sz="4100" i="1" cap="all">
                <a:solidFill>
                  <a:schemeClr val="tx2"/>
                </a:solidFill>
                <a:latin typeface="+mj-lt"/>
                <a:ea typeface="+mj-ea"/>
                <a:cs typeface="+mj-cs"/>
              </a:rPr>
              <a:t>Making Recovery Accessible</a:t>
            </a:r>
          </a:p>
        </p:txBody>
      </p:sp>
      <p:cxnSp>
        <p:nvCxnSpPr>
          <p:cNvPr id="28" name="Straight Connector 27">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276B05A-F6ED-1293-0F58-3F2DF56557A9}"/>
              </a:ext>
            </a:extLst>
          </p:cNvPr>
          <p:cNvSpPr txBox="1"/>
          <p:nvPr/>
        </p:nvSpPr>
        <p:spPr>
          <a:xfrm>
            <a:off x="125202" y="2440190"/>
            <a:ext cx="4531777" cy="3884410"/>
          </a:xfrm>
          <a:prstGeom prst="rect">
            <a:avLst/>
          </a:prstGeom>
        </p:spPr>
        <p:txBody>
          <a:bodyPr vert="horz" lIns="91440" tIns="45720" rIns="91440" bIns="45720" rtlCol="0" anchor="ctr">
            <a:normAutofit/>
          </a:bodyPr>
          <a:lstStyle/>
          <a:p>
            <a:pPr>
              <a:spcAft>
                <a:spcPts val="600"/>
              </a:spcAft>
              <a:buSzPct val="80000"/>
            </a:pPr>
            <a:r>
              <a:rPr lang="en-US" sz="3200"/>
              <a:t>The figures tell a clear story: without expanded access to treatment, the rising rates of substance-related deaths will continue unchecked.</a:t>
            </a:r>
            <a:endParaRPr lang="en-US" sz="3200">
              <a:solidFill>
                <a:schemeClr val="tx2"/>
              </a:solidFill>
            </a:endParaRPr>
          </a:p>
        </p:txBody>
      </p:sp>
      <p:cxnSp>
        <p:nvCxnSpPr>
          <p:cNvPr id="34" name="Straight Connector 33">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group of people from a cliff&#10;&#10;Description automatically generated">
            <a:extLst>
              <a:ext uri="{FF2B5EF4-FFF2-40B4-BE49-F238E27FC236}">
                <a16:creationId xmlns:a16="http://schemas.microsoft.com/office/drawing/2014/main" id="{0EB234B1-7226-056C-3B51-4CC4E820D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821" y="2004790"/>
            <a:ext cx="8669760" cy="4876740"/>
          </a:xfrm>
          <a:prstGeom prst="rect">
            <a:avLst/>
          </a:prstGeom>
        </p:spPr>
      </p:pic>
    </p:spTree>
    <p:extLst>
      <p:ext uri="{BB962C8B-B14F-4D97-AF65-F5344CB8AC3E}">
        <p14:creationId xmlns:p14="http://schemas.microsoft.com/office/powerpoint/2010/main" val="143067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BE9D3906-2326-41A8-81ED-03D3A38FB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A98FDB75-8534-4735-AF49-9D2EAF7D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4EF532-641A-4CC5-A071-83BEEC207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8502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4FA62F-8F87-2CFD-1D30-D1D4C6A25DF0}"/>
              </a:ext>
            </a:extLst>
          </p:cNvPr>
          <p:cNvSpPr>
            <a:spLocks noGrp="1"/>
          </p:cNvSpPr>
          <p:nvPr>
            <p:ph type="title"/>
          </p:nvPr>
        </p:nvSpPr>
        <p:spPr>
          <a:xfrm>
            <a:off x="2146005" y="1004776"/>
            <a:ext cx="7899991" cy="3372865"/>
          </a:xfrm>
        </p:spPr>
        <p:txBody>
          <a:bodyPr vert="horz" lIns="91440" tIns="45720" rIns="91440" bIns="45720" rtlCol="0" anchor="ctr">
            <a:normAutofit/>
          </a:bodyPr>
          <a:lstStyle/>
          <a:p>
            <a:pPr algn="ctr"/>
            <a:r>
              <a:rPr lang="en-US" sz="6600"/>
              <a:t>questions</a:t>
            </a:r>
          </a:p>
        </p:txBody>
      </p:sp>
      <p:cxnSp>
        <p:nvCxnSpPr>
          <p:cNvPr id="27" name="Straight Connector 26">
            <a:extLst>
              <a:ext uri="{FF2B5EF4-FFF2-40B4-BE49-F238E27FC236}">
                <a16:creationId xmlns:a16="http://schemas.microsoft.com/office/drawing/2014/main" id="{13280B82-CD55-43FD-92C4-F05E2A8D1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8725"/>
            <a:ext cx="7548282" cy="179629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A4F542-D561-4AFB-8321-EB900BAF0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1050158"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D9248B-0006-4BFE-8110-40C16E45C0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1715" y="2788404"/>
            <a:ext cx="2788334" cy="203944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4C10EA2-1BD8-4267-AA7D-AB8CCA53C3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3429000"/>
            <a:ext cx="4854899" cy="1421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B04B14B-9533-46E5-A48D-58ECB1B40B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213112" y="0"/>
            <a:ext cx="2978888"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521483B-CE28-412B-9C71-9BE081E9DC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815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6EA189-061C-3FC8-1CD2-68446E9C4D1B}"/>
              </a:ext>
            </a:extLst>
          </p:cNvPr>
          <p:cNvSpPr>
            <a:spLocks noGrp="1"/>
          </p:cNvSpPr>
          <p:nvPr>
            <p:ph type="title"/>
          </p:nvPr>
        </p:nvSpPr>
        <p:spPr>
          <a:xfrm>
            <a:off x="5209639" y="1021596"/>
            <a:ext cx="6427694" cy="1380744"/>
          </a:xfrm>
        </p:spPr>
        <p:txBody>
          <a:bodyPr vert="horz" lIns="91440" tIns="45720" rIns="91440" bIns="45720" rtlCol="0" anchor="ctr">
            <a:normAutofit/>
          </a:bodyPr>
          <a:lstStyle/>
          <a:p>
            <a:r>
              <a:rPr lang="en-US" sz="3600"/>
              <a:t>Abstract &amp; Focus</a:t>
            </a:r>
          </a:p>
        </p:txBody>
      </p:sp>
      <p:sp>
        <p:nvSpPr>
          <p:cNvPr id="5" name="Subtitle 2">
            <a:extLst>
              <a:ext uri="{FF2B5EF4-FFF2-40B4-BE49-F238E27FC236}">
                <a16:creationId xmlns:a16="http://schemas.microsoft.com/office/drawing/2014/main" id="{A384B7C4-B8BB-6D17-5548-400A5EF7F0E2}"/>
              </a:ext>
            </a:extLst>
          </p:cNvPr>
          <p:cNvSpPr txBox="1">
            <a:spLocks/>
          </p:cNvSpPr>
          <p:nvPr/>
        </p:nvSpPr>
        <p:spPr>
          <a:xfrm>
            <a:off x="6854462" y="4950223"/>
            <a:ext cx="6481170" cy="274651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n w="0"/>
                <a:effectLst>
                  <a:outerShdw blurRad="38100" dist="19050" dir="2700000" algn="tl" rotWithShape="0">
                    <a:schemeClr val="dk1">
                      <a:alpha val="40000"/>
                    </a:schemeClr>
                  </a:outerShdw>
                </a:effectLst>
              </a:rPr>
              <a:t>Project One – Team Five</a:t>
            </a:r>
          </a:p>
          <a:p>
            <a:pPr marL="0" indent="0">
              <a:buNone/>
            </a:pPr>
            <a:r>
              <a:rPr lang="en-US" sz="2000">
                <a:ln w="0"/>
                <a:effectLst>
                  <a:outerShdw blurRad="38100" dist="19050" dir="2700000" algn="tl" rotWithShape="0">
                    <a:schemeClr val="dk1">
                      <a:alpha val="40000"/>
                    </a:schemeClr>
                  </a:outerShdw>
                </a:effectLst>
              </a:rPr>
              <a:t>Jacob Farley - Shiki Pawan - Amy Ewert - Megan Neal</a:t>
            </a:r>
          </a:p>
        </p:txBody>
      </p:sp>
      <p:pic>
        <p:nvPicPr>
          <p:cNvPr id="7" name="Content Placeholder 6">
            <a:extLst>
              <a:ext uri="{FF2B5EF4-FFF2-40B4-BE49-F238E27FC236}">
                <a16:creationId xmlns:a16="http://schemas.microsoft.com/office/drawing/2014/main" id="{F4835423-0A48-A3AD-8A03-DC38F579E18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2188" r="26393"/>
          <a:stretch/>
        </p:blipFill>
        <p:spPr>
          <a:xfrm>
            <a:off x="0" y="-25"/>
            <a:ext cx="5049839" cy="6858025"/>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23" name="Straight Connector 22">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D0EF10-848E-3DCF-5014-56ABB8A881EC}"/>
              </a:ext>
            </a:extLst>
          </p:cNvPr>
          <p:cNvSpPr txBox="1"/>
          <p:nvPr/>
        </p:nvSpPr>
        <p:spPr>
          <a:xfrm>
            <a:off x="4668613" y="2099044"/>
            <a:ext cx="7396312" cy="3046988"/>
          </a:xfrm>
          <a:prstGeom prst="rect">
            <a:avLst/>
          </a:prstGeom>
          <a:noFill/>
        </p:spPr>
        <p:txBody>
          <a:bodyPr wrap="square" rtlCol="0">
            <a:spAutoFit/>
          </a:bodyPr>
          <a:lstStyle/>
          <a:p>
            <a:r>
              <a:rPr lang="en-US" sz="2400"/>
              <a:t>This study examines the alarming rise in </a:t>
            </a:r>
            <a:r>
              <a:rPr lang="en-US" sz="2400" b="1"/>
              <a:t>global</a:t>
            </a:r>
            <a:r>
              <a:rPr lang="en-US" sz="2400"/>
              <a:t> drug-related deaths and the declining rates of rehabilitation admissions. </a:t>
            </a:r>
            <a:r>
              <a:rPr lang="en-US" sz="2400" i="1"/>
              <a:t>Using New York state as a case study</a:t>
            </a:r>
            <a:r>
              <a:rPr lang="en-US" sz="2400"/>
              <a:t>, we analyze trends in substance abuse rates, rehab admissions, and the primary drugs used at time of admittance. </a:t>
            </a:r>
          </a:p>
          <a:p>
            <a:r>
              <a:rPr lang="en-US" sz="2400"/>
              <a:t>The data explores age demographics and substance use patterns to provide insight into broader U.S. trends, highlighting the urgent need for improved intervention and support systems.</a:t>
            </a:r>
          </a:p>
        </p:txBody>
      </p:sp>
    </p:spTree>
    <p:extLst>
      <p:ext uri="{BB962C8B-B14F-4D97-AF65-F5344CB8AC3E}">
        <p14:creationId xmlns:p14="http://schemas.microsoft.com/office/powerpoint/2010/main" val="69727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51060-6DE6-6CB4-FEF9-85222566179A}"/>
              </a:ext>
            </a:extLst>
          </p:cNvPr>
          <p:cNvSpPr>
            <a:spLocks noGrp="1"/>
          </p:cNvSpPr>
          <p:nvPr>
            <p:ph type="title"/>
          </p:nvPr>
        </p:nvSpPr>
        <p:spPr>
          <a:xfrm>
            <a:off x="1129552" y="584791"/>
            <a:ext cx="9932896" cy="1148665"/>
          </a:xfrm>
        </p:spPr>
        <p:txBody>
          <a:bodyPr>
            <a:noAutofit/>
          </a:bodyPr>
          <a:lstStyle/>
          <a:p>
            <a:r>
              <a:rPr lang="en-US" sz="3600"/>
              <a:t>Substance related deaths </a:t>
            </a:r>
            <a:br>
              <a:rPr lang="en-US" sz="3600"/>
            </a:br>
            <a:r>
              <a:rPr lang="en-US" sz="1600" i="0">
                <a:latin typeface="+mn-lt"/>
              </a:rPr>
              <a:t>by country</a:t>
            </a:r>
          </a:p>
        </p:txBody>
      </p:sp>
      <p:cxnSp>
        <p:nvCxnSpPr>
          <p:cNvPr id="12" name="Straight Connector 11">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graph with blue and orange lines&#10;&#10;Description automatically generated">
            <a:extLst>
              <a:ext uri="{FF2B5EF4-FFF2-40B4-BE49-F238E27FC236}">
                <a16:creationId xmlns:a16="http://schemas.microsoft.com/office/drawing/2014/main" id="{B8AFDF89-FF30-EDB1-ED87-0DDC4F7AD43E}"/>
              </a:ext>
            </a:extLst>
          </p:cNvPr>
          <p:cNvPicPr>
            <a:picLocks noChangeAspect="1"/>
          </p:cNvPicPr>
          <p:nvPr/>
        </p:nvPicPr>
        <p:blipFill>
          <a:blip r:embed="rId3">
            <a:extLst>
              <a:ext uri="{28A0092B-C50C-407E-A947-70E740481C1C}">
                <a14:useLocalDpi xmlns:a14="http://schemas.microsoft.com/office/drawing/2010/main" val="0"/>
              </a:ext>
            </a:extLst>
          </a:blip>
          <a:srcRect l="4169" t="24807" r="19083" b="14572"/>
          <a:stretch/>
        </p:blipFill>
        <p:spPr>
          <a:xfrm>
            <a:off x="2942771" y="1605600"/>
            <a:ext cx="9039737" cy="2338989"/>
          </a:xfrm>
          <a:prstGeom prst="rect">
            <a:avLst/>
          </a:prstGeom>
          <a:ln>
            <a:noFill/>
          </a:ln>
          <a:effectLst>
            <a:outerShdw blurRad="292100" dist="139700" dir="2700000" algn="tl" rotWithShape="0">
              <a:srgbClr val="333333">
                <a:alpha val="65000"/>
              </a:srgbClr>
            </a:outerShdw>
          </a:effectLst>
        </p:spPr>
      </p:pic>
      <p:pic>
        <p:nvPicPr>
          <p:cNvPr id="9" name="Picture 8" descr="A graph of a number of people&#10;&#10;Description automatically generated with medium confidence">
            <a:extLst>
              <a:ext uri="{FF2B5EF4-FFF2-40B4-BE49-F238E27FC236}">
                <a16:creationId xmlns:a16="http://schemas.microsoft.com/office/drawing/2014/main" id="{FB5B102F-C974-8EC3-0911-F67274FB5EE5}"/>
              </a:ext>
            </a:extLst>
          </p:cNvPr>
          <p:cNvPicPr>
            <a:picLocks noChangeAspect="1"/>
          </p:cNvPicPr>
          <p:nvPr/>
        </p:nvPicPr>
        <p:blipFill>
          <a:blip r:embed="rId4">
            <a:extLst>
              <a:ext uri="{28A0092B-C50C-407E-A947-70E740481C1C}">
                <a14:useLocalDpi xmlns:a14="http://schemas.microsoft.com/office/drawing/2010/main" val="0"/>
              </a:ext>
            </a:extLst>
          </a:blip>
          <a:srcRect l="4494" t="24766" r="18882" b="16402"/>
          <a:stretch/>
        </p:blipFill>
        <p:spPr>
          <a:xfrm>
            <a:off x="2942770" y="4284277"/>
            <a:ext cx="9039737" cy="2273571"/>
          </a:xfrm>
          <a:prstGeom prst="rect">
            <a:avLst/>
          </a:prstGeom>
          <a:ln>
            <a:noFill/>
          </a:ln>
          <a:effectLst>
            <a:outerShdw blurRad="292100" dist="139700" dir="2700000" algn="tl" rotWithShape="0">
              <a:srgbClr val="333333">
                <a:alpha val="65000"/>
              </a:srgbClr>
            </a:outerShdw>
          </a:effectLst>
        </p:spPr>
      </p:pic>
      <p:pic>
        <p:nvPicPr>
          <p:cNvPr id="11" name="Picture 10" descr="A graph with blue and orange lines&#10;&#10;Description automatically generated">
            <a:extLst>
              <a:ext uri="{FF2B5EF4-FFF2-40B4-BE49-F238E27FC236}">
                <a16:creationId xmlns:a16="http://schemas.microsoft.com/office/drawing/2014/main" id="{6202EBFD-EB58-2580-5648-B5A677C266FA}"/>
              </a:ext>
            </a:extLst>
          </p:cNvPr>
          <p:cNvPicPr>
            <a:picLocks noChangeAspect="1"/>
          </p:cNvPicPr>
          <p:nvPr/>
        </p:nvPicPr>
        <p:blipFill>
          <a:blip r:embed="rId3">
            <a:extLst>
              <a:ext uri="{28A0092B-C50C-407E-A947-70E740481C1C}">
                <a14:useLocalDpi xmlns:a14="http://schemas.microsoft.com/office/drawing/2010/main" val="0"/>
              </a:ext>
            </a:extLst>
          </a:blip>
          <a:srcRect l="80512" t="26983" r="1377" b="32997"/>
          <a:stretch/>
        </p:blipFill>
        <p:spPr>
          <a:xfrm>
            <a:off x="494875" y="5051549"/>
            <a:ext cx="1953021" cy="141369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A440C54-31DD-DB91-E96D-EDAA52742C0C}"/>
              </a:ext>
            </a:extLst>
          </p:cNvPr>
          <p:cNvSpPr txBox="1"/>
          <p:nvPr/>
        </p:nvSpPr>
        <p:spPr>
          <a:xfrm>
            <a:off x="209491" y="3557515"/>
            <a:ext cx="2523785" cy="1200329"/>
          </a:xfrm>
          <a:prstGeom prst="rect">
            <a:avLst/>
          </a:prstGeom>
          <a:noFill/>
        </p:spPr>
        <p:txBody>
          <a:bodyPr wrap="square" rtlCol="0">
            <a:spAutoFit/>
          </a:bodyPr>
          <a:lstStyle/>
          <a:p>
            <a:r>
              <a:rPr lang="en-US" i="1"/>
              <a:t>Substance-related deaths are rising globally, with the U.S. (dark blue) facing a drastic surge.</a:t>
            </a:r>
          </a:p>
        </p:txBody>
      </p:sp>
    </p:spTree>
    <p:extLst>
      <p:ext uri="{BB962C8B-B14F-4D97-AF65-F5344CB8AC3E}">
        <p14:creationId xmlns:p14="http://schemas.microsoft.com/office/powerpoint/2010/main" val="366515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942"/>
            <a:ext cx="4135478"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44996"/>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graph of a number of blue bars&#10;&#10;Description automatically generated with medium confidence">
            <a:extLst>
              <a:ext uri="{FF2B5EF4-FFF2-40B4-BE49-F238E27FC236}">
                <a16:creationId xmlns:a16="http://schemas.microsoft.com/office/drawing/2014/main" id="{C5586385-BCCA-5404-AF63-01F729DAB01A}"/>
              </a:ext>
            </a:extLst>
          </p:cNvPr>
          <p:cNvPicPr>
            <a:picLocks noChangeAspect="1"/>
          </p:cNvPicPr>
          <p:nvPr/>
        </p:nvPicPr>
        <p:blipFill>
          <a:blip r:embed="rId3"/>
          <a:srcRect l="1106" t="6055" r="849" b="4982"/>
          <a:stretch/>
        </p:blipFill>
        <p:spPr>
          <a:xfrm>
            <a:off x="5768558" y="3163307"/>
            <a:ext cx="6419044" cy="3465505"/>
          </a:xfrm>
          <a:prstGeom prst="rect">
            <a:avLst/>
          </a:prstGeom>
        </p:spPr>
      </p:pic>
      <p:sp>
        <p:nvSpPr>
          <p:cNvPr id="6" name="TextBox 5">
            <a:extLst>
              <a:ext uri="{FF2B5EF4-FFF2-40B4-BE49-F238E27FC236}">
                <a16:creationId xmlns:a16="http://schemas.microsoft.com/office/drawing/2014/main" id="{5CE3336C-BEB4-BDB2-7CCF-323C6A9111EB}"/>
              </a:ext>
            </a:extLst>
          </p:cNvPr>
          <p:cNvSpPr txBox="1"/>
          <p:nvPr/>
        </p:nvSpPr>
        <p:spPr>
          <a:xfrm>
            <a:off x="189075" y="1324004"/>
            <a:ext cx="5488530" cy="1616148"/>
          </a:xfrm>
          <a:prstGeom prst="rect">
            <a:avLst/>
          </a:prstGeom>
        </p:spPr>
        <p:txBody>
          <a:bodyPr vert="horz" lIns="91440" tIns="45720" rIns="91440" bIns="45720" rtlCol="0">
            <a:noAutofit/>
          </a:bodyPr>
          <a:lstStyle/>
          <a:p>
            <a:pPr marL="285750" indent="-285750">
              <a:buFont typeface="Arial" panose="020B0604020202020204" pitchFamily="34" charset="0"/>
              <a:buChar char="•"/>
            </a:pPr>
            <a:r>
              <a:rPr lang="en-US" sz="1600" b="1"/>
              <a:t>Societal Shifts</a:t>
            </a:r>
            <a:r>
              <a:rPr lang="en-US" sz="1600"/>
              <a:t>: Reduced stigma drives younger adults to seek help, but high costs and stigma still deter others.</a:t>
            </a:r>
          </a:p>
          <a:p>
            <a:pPr marL="285750" indent="-285750">
              <a:buFont typeface="Arial" panose="020B0604020202020204" pitchFamily="34" charset="0"/>
              <a:buChar char="•"/>
            </a:pPr>
            <a:r>
              <a:rPr lang="en-US" sz="1600" b="1"/>
              <a:t>Financial Barriers</a:t>
            </a:r>
            <a:r>
              <a:rPr lang="en-US" sz="1600"/>
              <a:t>: Rising rehab costs and insurance gaps limit access, especially for older adults.</a:t>
            </a:r>
          </a:p>
          <a:p>
            <a:pPr marL="285750" indent="-285750">
              <a:buFont typeface="Arial" panose="020B0604020202020204" pitchFamily="34" charset="0"/>
              <a:buChar char="•"/>
            </a:pPr>
            <a:r>
              <a:rPr lang="en-US" sz="1600" b="1"/>
              <a:t>Substance Trends</a:t>
            </a:r>
            <a:r>
              <a:rPr lang="en-US" sz="1600"/>
              <a:t>: Potent drugs lead to rapid dependency in younger adults, while overall admissions drop as fewer stay in treatment.</a:t>
            </a:r>
          </a:p>
        </p:txBody>
      </p:sp>
      <p:pic>
        <p:nvPicPr>
          <p:cNvPr id="4" name="Content Placeholder 8" descr="A graph with a line going up&#10;&#10;Description automatically generated">
            <a:extLst>
              <a:ext uri="{FF2B5EF4-FFF2-40B4-BE49-F238E27FC236}">
                <a16:creationId xmlns:a16="http://schemas.microsoft.com/office/drawing/2014/main" id="{298C449C-8E58-BEAE-58AA-8AF724FB9431}"/>
              </a:ext>
            </a:extLst>
          </p:cNvPr>
          <p:cNvPicPr>
            <a:picLocks noChangeAspect="1"/>
          </p:cNvPicPr>
          <p:nvPr/>
        </p:nvPicPr>
        <p:blipFill>
          <a:blip r:embed="rId4"/>
          <a:srcRect l="1262" t="6562" b="5083"/>
          <a:stretch/>
        </p:blipFill>
        <p:spPr>
          <a:xfrm>
            <a:off x="189075" y="3149019"/>
            <a:ext cx="5488531" cy="3081896"/>
          </a:xfrm>
          <a:prstGeom prst="rect">
            <a:avLst/>
          </a:prstGeom>
        </p:spPr>
      </p:pic>
      <p:sp>
        <p:nvSpPr>
          <p:cNvPr id="3" name="TextBox 2">
            <a:extLst>
              <a:ext uri="{FF2B5EF4-FFF2-40B4-BE49-F238E27FC236}">
                <a16:creationId xmlns:a16="http://schemas.microsoft.com/office/drawing/2014/main" id="{EDD91E92-4388-4375-F3C7-F4BE1621A010}"/>
              </a:ext>
            </a:extLst>
          </p:cNvPr>
          <p:cNvSpPr txBox="1"/>
          <p:nvPr/>
        </p:nvSpPr>
        <p:spPr>
          <a:xfrm>
            <a:off x="189075" y="6305265"/>
            <a:ext cx="1800225" cy="523220"/>
          </a:xfrm>
          <a:prstGeom prst="rect">
            <a:avLst/>
          </a:prstGeom>
          <a:noFill/>
        </p:spPr>
        <p:txBody>
          <a:bodyPr wrap="square" rtlCol="0">
            <a:spAutoFit/>
          </a:bodyPr>
          <a:lstStyle/>
          <a:p>
            <a:r>
              <a:rPr lang="en-US" sz="1400" i="0">
                <a:latin typeface="+mn-lt"/>
              </a:rPr>
              <a:t>New York</a:t>
            </a:r>
            <a:br>
              <a:rPr lang="en-US" sz="1400" i="0">
                <a:latin typeface="+mn-lt"/>
              </a:rPr>
            </a:br>
            <a:r>
              <a:rPr lang="en-US" sz="1400" i="0">
                <a:latin typeface="+mn-lt"/>
              </a:rPr>
              <a:t>years 2007 - 2017</a:t>
            </a:r>
            <a:endParaRPr lang="en-US" sz="1400"/>
          </a:p>
        </p:txBody>
      </p:sp>
      <p:sp>
        <p:nvSpPr>
          <p:cNvPr id="7" name="TextBox 6">
            <a:extLst>
              <a:ext uri="{FF2B5EF4-FFF2-40B4-BE49-F238E27FC236}">
                <a16:creationId xmlns:a16="http://schemas.microsoft.com/office/drawing/2014/main" id="{4215E9B1-3E2F-8810-6EC6-CB169453CF1E}"/>
              </a:ext>
            </a:extLst>
          </p:cNvPr>
          <p:cNvSpPr txBox="1"/>
          <p:nvPr/>
        </p:nvSpPr>
        <p:spPr>
          <a:xfrm>
            <a:off x="5866682" y="1344324"/>
            <a:ext cx="6136244" cy="1616148"/>
          </a:xfrm>
          <a:prstGeom prst="rect">
            <a:avLst/>
          </a:prstGeom>
        </p:spPr>
        <p:txBody>
          <a:bodyPr vert="horz" lIns="91440" tIns="45720" rIns="91440" bIns="45720" rtlCol="0">
            <a:noAutofit/>
          </a:bodyPr>
          <a:lstStyle>
            <a:defPPr>
              <a:defRPr lang="en-US"/>
            </a:defPPr>
            <a:lvl1pPr marL="285750" indent="-285750">
              <a:buFont typeface="Arial" panose="020B0604020202020204" pitchFamily="34" charset="0"/>
              <a:buChar char="•"/>
              <a:defRPr b="1"/>
            </a:lvl1pPr>
          </a:lstStyle>
          <a:p>
            <a:r>
              <a:rPr lang="en-US" sz="1600"/>
              <a:t>Social Circles: </a:t>
            </a:r>
            <a:r>
              <a:rPr lang="en-US" sz="1600" b="0"/>
              <a:t>New friendships and social environments in this age group can increase awareness of substance issues, prompting help-seeking.</a:t>
            </a:r>
          </a:p>
          <a:p>
            <a:r>
              <a:rPr lang="en-US" sz="1600"/>
              <a:t>Independence: </a:t>
            </a:r>
            <a:r>
              <a:rPr lang="en-US" sz="1600" b="0"/>
              <a:t>Moving off parental insurance allows more private access to rehab, encouraging admissions.</a:t>
            </a:r>
          </a:p>
          <a:p>
            <a:r>
              <a:rPr lang="en-US" sz="1600"/>
              <a:t>Legal Pressures: </a:t>
            </a:r>
            <a:r>
              <a:rPr lang="en-US" sz="1600" b="0"/>
              <a:t>Probation or job requirements often mandate rehab, driving higher admissions in this age range.</a:t>
            </a:r>
          </a:p>
        </p:txBody>
      </p:sp>
      <p:sp>
        <p:nvSpPr>
          <p:cNvPr id="2" name="Title 1">
            <a:extLst>
              <a:ext uri="{FF2B5EF4-FFF2-40B4-BE49-F238E27FC236}">
                <a16:creationId xmlns:a16="http://schemas.microsoft.com/office/drawing/2014/main" id="{E32A338A-2BDB-5907-36DC-0C8B8FB82AE7}"/>
              </a:ext>
            </a:extLst>
          </p:cNvPr>
          <p:cNvSpPr>
            <a:spLocks noGrp="1"/>
          </p:cNvSpPr>
          <p:nvPr>
            <p:ph type="title"/>
          </p:nvPr>
        </p:nvSpPr>
        <p:spPr>
          <a:xfrm>
            <a:off x="-4397" y="-14288"/>
            <a:ext cx="12192000" cy="1492041"/>
          </a:xfrm>
        </p:spPr>
        <p:txBody>
          <a:bodyPr vert="horz" lIns="91440" tIns="45720" rIns="91440" bIns="45720" rtlCol="0" anchor="ctr">
            <a:noAutofit/>
          </a:bodyPr>
          <a:lstStyle/>
          <a:p>
            <a:r>
              <a:rPr lang="en-US" sz="3600" i="0"/>
              <a:t>Rehab Admissions Drop Sharply While Doubling in Key Age Groups: </a:t>
            </a:r>
            <a:r>
              <a:rPr lang="en-US" sz="3600">
                <a:latin typeface="+mn-lt"/>
              </a:rPr>
              <a:t>What's Driving These changes?</a:t>
            </a:r>
            <a:endParaRPr lang="en-US" sz="3600" i="0">
              <a:latin typeface="+mn-lt"/>
            </a:endParaRPr>
          </a:p>
        </p:txBody>
      </p:sp>
    </p:spTree>
    <p:extLst>
      <p:ext uri="{BB962C8B-B14F-4D97-AF65-F5344CB8AC3E}">
        <p14:creationId xmlns:p14="http://schemas.microsoft.com/office/powerpoint/2010/main" val="36157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CB278-C554-1071-F7B7-D4D3E1D8698D}"/>
              </a:ext>
            </a:extLst>
          </p:cNvPr>
          <p:cNvSpPr>
            <a:spLocks noGrp="1"/>
          </p:cNvSpPr>
          <p:nvPr>
            <p:ph type="title"/>
          </p:nvPr>
        </p:nvSpPr>
        <p:spPr>
          <a:xfrm>
            <a:off x="1526156" y="249013"/>
            <a:ext cx="9139687" cy="1382156"/>
          </a:xfrm>
        </p:spPr>
        <p:txBody>
          <a:bodyPr>
            <a:normAutofit/>
          </a:bodyPr>
          <a:lstStyle/>
          <a:p>
            <a:r>
              <a:rPr lang="en-US" sz="3600"/>
              <a:t>Admission by substance type</a:t>
            </a:r>
            <a:br>
              <a:rPr lang="en-US"/>
            </a:br>
            <a:endParaRPr lang="en-US" sz="1600" i="0">
              <a:latin typeface="+mn-lt"/>
            </a:endParaRPr>
          </a:p>
        </p:txBody>
      </p:sp>
      <p:pic>
        <p:nvPicPr>
          <p:cNvPr id="5" name="Content Placeholder 4" descr="A graph of different colored lines&#10;&#10;Description automatically generated">
            <a:extLst>
              <a:ext uri="{FF2B5EF4-FFF2-40B4-BE49-F238E27FC236}">
                <a16:creationId xmlns:a16="http://schemas.microsoft.com/office/drawing/2014/main" id="{F88316EB-2558-7E3C-7B6C-713A2EC4981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158" t="4273" r="19388"/>
          <a:stretch/>
        </p:blipFill>
        <p:spPr>
          <a:xfrm>
            <a:off x="360525" y="1171372"/>
            <a:ext cx="7769063" cy="497526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0A2AE84-525A-AA8C-4B7F-61B6E227D536}"/>
              </a:ext>
            </a:extLst>
          </p:cNvPr>
          <p:cNvSpPr txBox="1"/>
          <p:nvPr/>
        </p:nvSpPr>
        <p:spPr>
          <a:xfrm>
            <a:off x="189075" y="6305265"/>
            <a:ext cx="1800225" cy="523220"/>
          </a:xfrm>
          <a:prstGeom prst="rect">
            <a:avLst/>
          </a:prstGeom>
          <a:noFill/>
        </p:spPr>
        <p:txBody>
          <a:bodyPr wrap="square" rtlCol="0">
            <a:spAutoFit/>
          </a:bodyPr>
          <a:lstStyle/>
          <a:p>
            <a:r>
              <a:rPr lang="en-US" sz="1400" i="0">
                <a:latin typeface="+mn-lt"/>
              </a:rPr>
              <a:t>New York</a:t>
            </a:r>
            <a:br>
              <a:rPr lang="en-US" sz="1400" i="0">
                <a:latin typeface="+mn-lt"/>
              </a:rPr>
            </a:br>
            <a:r>
              <a:rPr lang="en-US" sz="1400" i="0">
                <a:latin typeface="+mn-lt"/>
              </a:rPr>
              <a:t>years 2007 - 2017</a:t>
            </a:r>
            <a:endParaRPr lang="en-US" sz="1400"/>
          </a:p>
        </p:txBody>
      </p:sp>
      <p:pic>
        <p:nvPicPr>
          <p:cNvPr id="4" name="Content Placeholder 4" descr="A graph of different colored lines&#10;&#10;Description automatically generated">
            <a:extLst>
              <a:ext uri="{FF2B5EF4-FFF2-40B4-BE49-F238E27FC236}">
                <a16:creationId xmlns:a16="http://schemas.microsoft.com/office/drawing/2014/main" id="{0CA655A9-521C-C1F6-B144-2D1BF490C72E}"/>
              </a:ext>
            </a:extLst>
          </p:cNvPr>
          <p:cNvPicPr>
            <a:picLocks noChangeAspect="1"/>
          </p:cNvPicPr>
          <p:nvPr/>
        </p:nvPicPr>
        <p:blipFill>
          <a:blip r:embed="rId3">
            <a:extLst>
              <a:ext uri="{28A0092B-C50C-407E-A947-70E740481C1C}">
                <a14:useLocalDpi xmlns:a14="http://schemas.microsoft.com/office/drawing/2010/main" val="0"/>
              </a:ext>
            </a:extLst>
          </a:blip>
          <a:srcRect l="83211" t="4481" b="71639"/>
          <a:stretch/>
        </p:blipFill>
        <p:spPr>
          <a:xfrm>
            <a:off x="8522764" y="4342796"/>
            <a:ext cx="2385967" cy="1803840"/>
          </a:xfrm>
          <a:prstGeom prst="rect">
            <a:avLst/>
          </a:prstGeom>
          <a:ln>
            <a:noFill/>
          </a:ln>
          <a:effectLst/>
        </p:spPr>
      </p:pic>
      <p:sp>
        <p:nvSpPr>
          <p:cNvPr id="6" name="TextBox 5">
            <a:extLst>
              <a:ext uri="{FF2B5EF4-FFF2-40B4-BE49-F238E27FC236}">
                <a16:creationId xmlns:a16="http://schemas.microsoft.com/office/drawing/2014/main" id="{2862BF65-9317-3224-C802-48B5DCC3F6DA}"/>
              </a:ext>
            </a:extLst>
          </p:cNvPr>
          <p:cNvSpPr txBox="1"/>
          <p:nvPr/>
        </p:nvSpPr>
        <p:spPr>
          <a:xfrm>
            <a:off x="8522764" y="1647850"/>
            <a:ext cx="2878661" cy="2215991"/>
          </a:xfrm>
          <a:prstGeom prst="rect">
            <a:avLst/>
          </a:prstGeom>
          <a:noFill/>
        </p:spPr>
        <p:txBody>
          <a:bodyPr wrap="square" rtlCol="0">
            <a:spAutoFit/>
          </a:bodyPr>
          <a:lstStyle/>
          <a:p>
            <a:r>
              <a:rPr lang="en-US" b="1"/>
              <a:t>Alcohol Declines, Opioids Rise</a:t>
            </a:r>
            <a:r>
              <a:rPr lang="en-US"/>
              <a:t>: </a:t>
            </a:r>
          </a:p>
          <a:p>
            <a:r>
              <a:rPr lang="en-US"/>
              <a:t>Shifting substance patterns reflect the growing opioid crisis.</a:t>
            </a:r>
            <a:br>
              <a:rPr lang="en-US"/>
            </a:br>
            <a:r>
              <a:rPr lang="en-US" sz="800"/>
              <a:t> </a:t>
            </a:r>
            <a:endParaRPr lang="en-US"/>
          </a:p>
          <a:p>
            <a:r>
              <a:rPr lang="en-US" b="1"/>
              <a:t>Age Spike in Admissions</a:t>
            </a:r>
            <a:r>
              <a:rPr lang="en-US"/>
              <a:t>: </a:t>
            </a:r>
          </a:p>
          <a:p>
            <a:r>
              <a:rPr lang="en-US"/>
              <a:t>Admissions double from ages 18-24 to 25-34, highlighting age-related pressures.</a:t>
            </a:r>
          </a:p>
        </p:txBody>
      </p:sp>
    </p:spTree>
    <p:extLst>
      <p:ext uri="{BB962C8B-B14F-4D97-AF65-F5344CB8AC3E}">
        <p14:creationId xmlns:p14="http://schemas.microsoft.com/office/powerpoint/2010/main" val="253802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F7F6EF-6358-457C-7A23-21B5D7E7743B}"/>
            </a:ext>
          </a:extLst>
        </p:cNvPr>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3">
            <a:extLst>
              <a:ext uri="{FF2B5EF4-FFF2-40B4-BE49-F238E27FC236}">
                <a16:creationId xmlns:a16="http://schemas.microsoft.com/office/drawing/2014/main" id="{38572CB4-198F-40EB-A56D-65D841A3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78" y="-11084"/>
            <a:ext cx="7384765"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2078525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078525 w 6699211"/>
              <a:gd name="connsiteY4" fmla="*/ 18674 h 6822053"/>
              <a:gd name="connsiteX0" fmla="*/ 1925231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1925231 w 6699211"/>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22053">
                <a:moveTo>
                  <a:pt x="1925231" y="18674"/>
                </a:moveTo>
                <a:lnTo>
                  <a:pt x="6699211" y="0"/>
                </a:lnTo>
                <a:lnTo>
                  <a:pt x="6699211" y="6822053"/>
                </a:lnTo>
                <a:lnTo>
                  <a:pt x="0" y="6808405"/>
                </a:lnTo>
                <a:lnTo>
                  <a:pt x="1925231"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CEBC5-5115-B8D8-FECD-568174C9A404}"/>
              </a:ext>
            </a:extLst>
          </p:cNvPr>
          <p:cNvSpPr>
            <a:spLocks noGrp="1"/>
          </p:cNvSpPr>
          <p:nvPr>
            <p:ph type="title"/>
          </p:nvPr>
        </p:nvSpPr>
        <p:spPr>
          <a:xfrm>
            <a:off x="611393" y="355543"/>
            <a:ext cx="7914933" cy="1292282"/>
          </a:xfrm>
        </p:spPr>
        <p:txBody>
          <a:bodyPr vert="horz" lIns="91440" tIns="45720" rIns="91440" bIns="45720" rtlCol="0" anchor="t">
            <a:normAutofit/>
          </a:bodyPr>
          <a:lstStyle/>
          <a:p>
            <a:r>
              <a:rPr lang="en-US" sz="3600"/>
              <a:t>Admission by AGE</a:t>
            </a:r>
            <a:br>
              <a:rPr lang="en-US" sz="6000"/>
            </a:br>
            <a:endParaRPr lang="en-US" sz="1800">
              <a:latin typeface="+mn-lt"/>
            </a:endParaRPr>
          </a:p>
        </p:txBody>
      </p:sp>
      <p:cxnSp>
        <p:nvCxnSpPr>
          <p:cNvPr id="34" name="Straight Connector 33">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70269"/>
            <a:ext cx="8526326" cy="15877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graph with different colored bars&#10;&#10;Description automatically generated">
            <a:extLst>
              <a:ext uri="{FF2B5EF4-FFF2-40B4-BE49-F238E27FC236}">
                <a16:creationId xmlns:a16="http://schemas.microsoft.com/office/drawing/2014/main" id="{186B6273-843D-387A-9566-C7154C0EF421}"/>
              </a:ext>
            </a:extLst>
          </p:cNvPr>
          <p:cNvPicPr>
            <a:picLocks noChangeAspect="1"/>
          </p:cNvPicPr>
          <p:nvPr/>
        </p:nvPicPr>
        <p:blipFill>
          <a:blip r:embed="rId3">
            <a:extLst>
              <a:ext uri="{28A0092B-C50C-407E-A947-70E740481C1C}">
                <a14:useLocalDpi xmlns:a14="http://schemas.microsoft.com/office/drawing/2010/main" val="0"/>
              </a:ext>
            </a:extLst>
          </a:blip>
          <a:srcRect l="81157" t="4422" r="768" b="75375"/>
          <a:stretch/>
        </p:blipFill>
        <p:spPr>
          <a:xfrm>
            <a:off x="220675" y="5225943"/>
            <a:ext cx="1444697" cy="1073780"/>
          </a:xfrm>
          <a:prstGeom prst="rect">
            <a:avLst/>
          </a:prstGeom>
        </p:spPr>
      </p:pic>
      <p:pic>
        <p:nvPicPr>
          <p:cNvPr id="11" name="Picture 10" descr="A graph with different colored bars&#10;&#10;Description automatically generated">
            <a:extLst>
              <a:ext uri="{FF2B5EF4-FFF2-40B4-BE49-F238E27FC236}">
                <a16:creationId xmlns:a16="http://schemas.microsoft.com/office/drawing/2014/main" id="{F672A488-872A-C659-02E5-856EDBFBCE1F}"/>
              </a:ext>
            </a:extLst>
          </p:cNvPr>
          <p:cNvPicPr>
            <a:picLocks noChangeAspect="1"/>
          </p:cNvPicPr>
          <p:nvPr/>
        </p:nvPicPr>
        <p:blipFill>
          <a:blip r:embed="rId3">
            <a:extLst>
              <a:ext uri="{28A0092B-C50C-407E-A947-70E740481C1C}">
                <a14:useLocalDpi xmlns:a14="http://schemas.microsoft.com/office/drawing/2010/main" val="0"/>
              </a:ext>
            </a:extLst>
          </a:blip>
          <a:srcRect t="3260" r="19690"/>
          <a:stretch/>
        </p:blipFill>
        <p:spPr>
          <a:xfrm>
            <a:off x="6733928" y="1019701"/>
            <a:ext cx="5024020" cy="4024480"/>
          </a:xfrm>
          <a:prstGeom prst="rect">
            <a:avLst/>
          </a:prstGeom>
          <a:ln>
            <a:noFill/>
          </a:ln>
          <a:effectLst>
            <a:outerShdw blurRad="292100" dist="139700" dir="2700000" algn="tl" rotWithShape="0">
              <a:srgbClr val="333333">
                <a:alpha val="65000"/>
              </a:srgbClr>
            </a:outerShdw>
          </a:effectLst>
        </p:spPr>
      </p:pic>
      <p:pic>
        <p:nvPicPr>
          <p:cNvPr id="9" name="Picture 8" descr="A graph of different colored lines&#10;&#10;Description automatically generated">
            <a:extLst>
              <a:ext uri="{FF2B5EF4-FFF2-40B4-BE49-F238E27FC236}">
                <a16:creationId xmlns:a16="http://schemas.microsoft.com/office/drawing/2014/main" id="{ACF1FA2E-BC3A-024B-8A46-9373FA0D1BB7}"/>
              </a:ext>
            </a:extLst>
          </p:cNvPr>
          <p:cNvPicPr>
            <a:picLocks noChangeAspect="1"/>
          </p:cNvPicPr>
          <p:nvPr/>
        </p:nvPicPr>
        <p:blipFill>
          <a:blip r:embed="rId4">
            <a:extLst>
              <a:ext uri="{28A0092B-C50C-407E-A947-70E740481C1C}">
                <a14:useLocalDpi xmlns:a14="http://schemas.microsoft.com/office/drawing/2010/main" val="0"/>
              </a:ext>
            </a:extLst>
          </a:blip>
          <a:srcRect l="866" t="3876" r="19431" b="860"/>
          <a:stretch/>
        </p:blipFill>
        <p:spPr>
          <a:xfrm>
            <a:off x="189075" y="1034309"/>
            <a:ext cx="6190187" cy="399526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6A8D4931-6F85-89F6-01AA-B5EE51629C1E}"/>
              </a:ext>
            </a:extLst>
          </p:cNvPr>
          <p:cNvSpPr txBox="1"/>
          <p:nvPr/>
        </p:nvSpPr>
        <p:spPr>
          <a:xfrm>
            <a:off x="189075" y="6305265"/>
            <a:ext cx="1800225" cy="523220"/>
          </a:xfrm>
          <a:prstGeom prst="rect">
            <a:avLst/>
          </a:prstGeom>
          <a:noFill/>
        </p:spPr>
        <p:txBody>
          <a:bodyPr wrap="square" rtlCol="0">
            <a:spAutoFit/>
          </a:bodyPr>
          <a:lstStyle/>
          <a:p>
            <a:r>
              <a:rPr lang="en-US" sz="1400" i="0">
                <a:latin typeface="+mn-lt"/>
              </a:rPr>
              <a:t>New York</a:t>
            </a:r>
            <a:br>
              <a:rPr lang="en-US" sz="1400" i="0">
                <a:latin typeface="+mn-lt"/>
              </a:rPr>
            </a:br>
            <a:r>
              <a:rPr lang="en-US" sz="1400" i="0">
                <a:latin typeface="+mn-lt"/>
              </a:rPr>
              <a:t>years 2007 - 2017</a:t>
            </a:r>
            <a:endParaRPr lang="en-US" sz="1400"/>
          </a:p>
        </p:txBody>
      </p:sp>
      <p:sp>
        <p:nvSpPr>
          <p:cNvPr id="4" name="TextBox 3">
            <a:extLst>
              <a:ext uri="{FF2B5EF4-FFF2-40B4-BE49-F238E27FC236}">
                <a16:creationId xmlns:a16="http://schemas.microsoft.com/office/drawing/2014/main" id="{1023E761-A1D5-C8F4-98ED-DCC5AED82BF7}"/>
              </a:ext>
            </a:extLst>
          </p:cNvPr>
          <p:cNvSpPr txBox="1"/>
          <p:nvPr/>
        </p:nvSpPr>
        <p:spPr>
          <a:xfrm>
            <a:off x="2019576" y="5459591"/>
            <a:ext cx="9580300" cy="1200329"/>
          </a:xfrm>
          <a:prstGeom prst="rect">
            <a:avLst/>
          </a:prstGeom>
          <a:noFill/>
        </p:spPr>
        <p:txBody>
          <a:bodyPr wrap="square" rtlCol="0">
            <a:spAutoFit/>
          </a:bodyPr>
          <a:lstStyle/>
          <a:p>
            <a:r>
              <a:rPr lang="en-US" b="1"/>
              <a:t>Alcohol admissions peak after age 25</a:t>
            </a:r>
            <a:r>
              <a:rPr lang="en-US"/>
              <a:t>, likely due to life stressors and coping habits, while heroin holds steady across ages, often linked to people turning to it after prescription opioids become too pricey or hard to get—fueling the opioid crisis.</a:t>
            </a:r>
            <a:br>
              <a:rPr lang="en-US"/>
            </a:br>
            <a:r>
              <a:rPr lang="en-US"/>
              <a:t>These patterns highlight the need for age-specific interventions and assist with where to focus on prevention .</a:t>
            </a:r>
          </a:p>
        </p:txBody>
      </p:sp>
    </p:spTree>
    <p:extLst>
      <p:ext uri="{BB962C8B-B14F-4D97-AF65-F5344CB8AC3E}">
        <p14:creationId xmlns:p14="http://schemas.microsoft.com/office/powerpoint/2010/main" val="224884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404A96-36E8-DD48-A6AD-2DA949B4EB6C}"/>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graph of a number of people&#10;&#10;Description automatically generated">
            <a:extLst>
              <a:ext uri="{FF2B5EF4-FFF2-40B4-BE49-F238E27FC236}">
                <a16:creationId xmlns:a16="http://schemas.microsoft.com/office/drawing/2014/main" id="{1A8BCB8D-06FC-E2DB-E0B0-CE1F52BE80F2}"/>
              </a:ext>
            </a:extLst>
          </p:cNvPr>
          <p:cNvPicPr>
            <a:picLocks noChangeAspect="1"/>
          </p:cNvPicPr>
          <p:nvPr/>
        </p:nvPicPr>
        <p:blipFill>
          <a:blip r:embed="rId3">
            <a:extLst>
              <a:ext uri="{28A0092B-C50C-407E-A947-70E740481C1C}">
                <a14:useLocalDpi xmlns:a14="http://schemas.microsoft.com/office/drawing/2010/main" val="0"/>
              </a:ext>
            </a:extLst>
          </a:blip>
          <a:srcRect t="5198" b="3584"/>
          <a:stretch/>
        </p:blipFill>
        <p:spPr>
          <a:xfrm>
            <a:off x="-28575" y="3440302"/>
            <a:ext cx="5986467" cy="3412932"/>
          </a:xfrm>
          <a:prstGeom prst="rect">
            <a:avLst/>
          </a:prstGeom>
        </p:spPr>
      </p:pic>
      <p:sp>
        <p:nvSpPr>
          <p:cNvPr id="2" name="Title 1">
            <a:extLst>
              <a:ext uri="{FF2B5EF4-FFF2-40B4-BE49-F238E27FC236}">
                <a16:creationId xmlns:a16="http://schemas.microsoft.com/office/drawing/2014/main" id="{CC0EEE00-3C99-7D15-7F70-886569F41E2B}"/>
              </a:ext>
            </a:extLst>
          </p:cNvPr>
          <p:cNvSpPr>
            <a:spLocks noGrp="1"/>
          </p:cNvSpPr>
          <p:nvPr>
            <p:ph type="title"/>
          </p:nvPr>
        </p:nvSpPr>
        <p:spPr>
          <a:xfrm>
            <a:off x="6074858" y="366849"/>
            <a:ext cx="6117142" cy="2076314"/>
          </a:xfrm>
        </p:spPr>
        <p:txBody>
          <a:bodyPr vert="horz" lIns="91440" tIns="45720" rIns="91440" bIns="45720" rtlCol="0" anchor="ctr">
            <a:noAutofit/>
          </a:bodyPr>
          <a:lstStyle/>
          <a:p>
            <a:r>
              <a:rPr lang="en-US" sz="4000"/>
              <a:t>Death rate – </a:t>
            </a:r>
            <a:br>
              <a:rPr lang="en-US" sz="4000"/>
            </a:br>
            <a:r>
              <a:rPr lang="en-US" sz="3600"/>
              <a:t>Substance</a:t>
            </a:r>
            <a:r>
              <a:rPr lang="en-US" sz="4000"/>
              <a:t> abuse </a:t>
            </a:r>
            <a:br>
              <a:rPr lang="en-US" sz="4000"/>
            </a:br>
            <a:r>
              <a:rPr lang="en-US" sz="4000" b="1"/>
              <a:t>+</a:t>
            </a:r>
            <a:r>
              <a:rPr lang="en-US" sz="4000"/>
              <a:t> </a:t>
            </a:r>
            <a:r>
              <a:rPr lang="en-US" sz="3600"/>
              <a:t>mental</a:t>
            </a:r>
            <a:r>
              <a:rPr lang="en-US" sz="4000"/>
              <a:t> health</a:t>
            </a:r>
            <a:br>
              <a:rPr lang="en-US" sz="4000"/>
            </a:br>
            <a:r>
              <a:rPr lang="en-US" sz="2800"/>
              <a:t>by age | across the U.S.</a:t>
            </a:r>
            <a:endParaRPr lang="en-US" sz="4000"/>
          </a:p>
        </p:txBody>
      </p:sp>
      <p:sp>
        <p:nvSpPr>
          <p:cNvPr id="5" name="TextBox 4">
            <a:extLst>
              <a:ext uri="{FF2B5EF4-FFF2-40B4-BE49-F238E27FC236}">
                <a16:creationId xmlns:a16="http://schemas.microsoft.com/office/drawing/2014/main" id="{2DB64E44-B6E4-0EE9-829F-978DD46DFED6}"/>
              </a:ext>
            </a:extLst>
          </p:cNvPr>
          <p:cNvSpPr txBox="1"/>
          <p:nvPr/>
        </p:nvSpPr>
        <p:spPr>
          <a:xfrm>
            <a:off x="6096000" y="2631947"/>
            <a:ext cx="6096000" cy="3968878"/>
          </a:xfrm>
          <a:prstGeom prst="rect">
            <a:avLst/>
          </a:prstGeom>
        </p:spPr>
        <p:txBody>
          <a:bodyPr vert="horz" lIns="91440" tIns="45720" rIns="91440" bIns="45720" rtlCol="0">
            <a:normAutofit/>
          </a:bodyPr>
          <a:lstStyle/>
          <a:p>
            <a:pPr>
              <a:spcAft>
                <a:spcPts val="600"/>
              </a:spcAft>
              <a:buSzPct val="80000"/>
            </a:pPr>
            <a:r>
              <a:rPr lang="en-US" sz="2800">
                <a:solidFill>
                  <a:schemeClr val="tx2"/>
                </a:solidFill>
              </a:rPr>
              <a:t>Rising death rates from mental health and substance use disorders, especially among ages 15-49, reveal an urgent need for integrated mental health and rehab support. </a:t>
            </a:r>
          </a:p>
          <a:p>
            <a:pPr>
              <a:spcAft>
                <a:spcPts val="600"/>
              </a:spcAft>
              <a:buSzPct val="80000"/>
            </a:pPr>
            <a:r>
              <a:rPr lang="en-US" sz="2800">
                <a:solidFill>
                  <a:schemeClr val="tx2"/>
                </a:solidFill>
              </a:rPr>
              <a:t>Untreated mental health issues are increasingly linked to substance dependency, highlighting the need for comprehensive interventions to reduce mortality.</a:t>
            </a:r>
          </a:p>
        </p:txBody>
      </p:sp>
      <p:pic>
        <p:nvPicPr>
          <p:cNvPr id="8" name="Picture 7" descr="A graph of a number of people with different colored lines&#10;&#10;Description automatically generated">
            <a:extLst>
              <a:ext uri="{FF2B5EF4-FFF2-40B4-BE49-F238E27FC236}">
                <a16:creationId xmlns:a16="http://schemas.microsoft.com/office/drawing/2014/main" id="{B20451B7-4135-FE89-7443-F0FCA95A2D7B}"/>
              </a:ext>
            </a:extLst>
          </p:cNvPr>
          <p:cNvPicPr>
            <a:picLocks noChangeAspect="1"/>
          </p:cNvPicPr>
          <p:nvPr/>
        </p:nvPicPr>
        <p:blipFill>
          <a:blip r:embed="rId4">
            <a:extLst>
              <a:ext uri="{28A0092B-C50C-407E-A947-70E740481C1C}">
                <a14:useLocalDpi xmlns:a14="http://schemas.microsoft.com/office/drawing/2010/main" val="0"/>
              </a:ext>
            </a:extLst>
          </a:blip>
          <a:srcRect t="4553"/>
          <a:stretch/>
        </p:blipFill>
        <p:spPr>
          <a:xfrm>
            <a:off x="-7346" y="10805"/>
            <a:ext cx="5965238" cy="3449785"/>
          </a:xfrm>
          <a:prstGeom prst="rect">
            <a:avLst/>
          </a:prstGeom>
        </p:spPr>
      </p:pic>
    </p:spTree>
    <p:extLst>
      <p:ext uri="{BB962C8B-B14F-4D97-AF65-F5344CB8AC3E}">
        <p14:creationId xmlns:p14="http://schemas.microsoft.com/office/powerpoint/2010/main" val="298209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5C569A89-4BBD-4E62-9A37-D553FBF9F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895" y="-11953"/>
            <a:ext cx="8600105"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985167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985167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985167" y="0"/>
                </a:moveTo>
                <a:lnTo>
                  <a:pt x="6430885" y="11953"/>
                </a:lnTo>
                <a:lnTo>
                  <a:pt x="6430885" y="6869951"/>
                </a:lnTo>
                <a:lnTo>
                  <a:pt x="0" y="6869951"/>
                </a:lnTo>
                <a:lnTo>
                  <a:pt x="98516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1EA74D-B0B7-2580-8721-1A0E6E36468B}"/>
              </a:ext>
            </a:extLst>
          </p:cNvPr>
          <p:cNvSpPr>
            <a:spLocks noGrp="1"/>
          </p:cNvSpPr>
          <p:nvPr>
            <p:ph type="title"/>
          </p:nvPr>
        </p:nvSpPr>
        <p:spPr>
          <a:xfrm>
            <a:off x="6091562" y="1137024"/>
            <a:ext cx="5162551" cy="2285999"/>
          </a:xfrm>
        </p:spPr>
        <p:txBody>
          <a:bodyPr>
            <a:normAutofit/>
          </a:bodyPr>
          <a:lstStyle/>
          <a:p>
            <a:r>
              <a:rPr lang="en-US" sz="3600" i="0">
                <a:latin typeface="+mn-lt"/>
              </a:rPr>
              <a:t>According to the National Institute on Drug Abuse (NIDA)</a:t>
            </a:r>
          </a:p>
        </p:txBody>
      </p:sp>
      <p:cxnSp>
        <p:nvCxnSpPr>
          <p:cNvPr id="36" name="Straight Connector 35">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890239" y="1"/>
            <a:ext cx="2499667"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Medicine">
            <a:extLst>
              <a:ext uri="{FF2B5EF4-FFF2-40B4-BE49-F238E27FC236}">
                <a16:creationId xmlns:a16="http://schemas.microsoft.com/office/drawing/2014/main" id="{9977CDEF-DAD1-573F-A625-9D5D5EAB87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 y="945356"/>
            <a:ext cx="4967288" cy="4967288"/>
          </a:xfrm>
          <a:prstGeom prst="rect">
            <a:avLst/>
          </a:prstGeom>
        </p:spPr>
      </p:pic>
      <p:sp>
        <p:nvSpPr>
          <p:cNvPr id="3" name="Content Placeholder 2">
            <a:extLst>
              <a:ext uri="{FF2B5EF4-FFF2-40B4-BE49-F238E27FC236}">
                <a16:creationId xmlns:a16="http://schemas.microsoft.com/office/drawing/2014/main" id="{5F2464A6-9069-DDB3-09E3-69D9691BBF47}"/>
              </a:ext>
            </a:extLst>
          </p:cNvPr>
          <p:cNvSpPr>
            <a:spLocks noGrp="1"/>
          </p:cNvSpPr>
          <p:nvPr>
            <p:ph idx="1"/>
          </p:nvPr>
        </p:nvSpPr>
        <p:spPr>
          <a:xfrm>
            <a:off x="6096000" y="3429000"/>
            <a:ext cx="5310188" cy="2895599"/>
          </a:xfrm>
        </p:spPr>
        <p:txBody>
          <a:bodyPr anchor="t">
            <a:normAutofit/>
          </a:bodyPr>
          <a:lstStyle/>
          <a:p>
            <a:pPr marL="0" indent="0">
              <a:buNone/>
            </a:pPr>
            <a:r>
              <a:rPr lang="en-US" i="1">
                <a:latin typeface="+mj-lt"/>
              </a:rPr>
              <a:t>"</a:t>
            </a:r>
            <a:r>
              <a:rPr lang="en-US">
                <a:latin typeface="+mj-lt"/>
              </a:rPr>
              <a:t>Effective treatment for substance use disorders requires a comprehensive approach </a:t>
            </a:r>
            <a:r>
              <a:rPr lang="en-US" b="1">
                <a:latin typeface="+mj-lt"/>
              </a:rPr>
              <a:t>that includes access to rehabilitation facilities</a:t>
            </a:r>
            <a:r>
              <a:rPr lang="en-US">
                <a:latin typeface="+mj-lt"/>
              </a:rPr>
              <a:t> and evidence-based therapies." </a:t>
            </a:r>
          </a:p>
        </p:txBody>
      </p:sp>
    </p:spTree>
    <p:extLst>
      <p:ext uri="{BB962C8B-B14F-4D97-AF65-F5344CB8AC3E}">
        <p14:creationId xmlns:p14="http://schemas.microsoft.com/office/powerpoint/2010/main" val="158490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print of style of a map">
            <a:extLst>
              <a:ext uri="{FF2B5EF4-FFF2-40B4-BE49-F238E27FC236}">
                <a16:creationId xmlns:a16="http://schemas.microsoft.com/office/drawing/2014/main" id="{BA5C0BB9-26E4-AE4C-A19B-B8FB997D7255}"/>
              </a:ext>
            </a:extLst>
          </p:cNvPr>
          <p:cNvPicPr>
            <a:picLocks noChangeAspect="1"/>
          </p:cNvPicPr>
          <p:nvPr/>
        </p:nvPicPr>
        <p:blipFill>
          <a:blip r:embed="rId3"/>
          <a:srcRect l="4754" r="6358"/>
          <a:stretch/>
        </p:blipFill>
        <p:spPr>
          <a:xfrm>
            <a:off x="-1" y="-2960483"/>
            <a:ext cx="12191979" cy="6857989"/>
          </a:xfrm>
          <a:prstGeom prst="rect">
            <a:avLst/>
          </a:prstGeom>
        </p:spPr>
      </p:pic>
      <p:sp>
        <p:nvSpPr>
          <p:cNvPr id="11" name="Rectangle 10">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107A0-C245-E1AD-0399-9E9FCBC4E548}"/>
              </a:ext>
            </a:extLst>
          </p:cNvPr>
          <p:cNvSpPr>
            <a:spLocks noGrp="1"/>
          </p:cNvSpPr>
          <p:nvPr>
            <p:ph type="ctrTitle"/>
          </p:nvPr>
        </p:nvSpPr>
        <p:spPr>
          <a:xfrm>
            <a:off x="1985286" y="3768461"/>
            <a:ext cx="8225149" cy="1274257"/>
          </a:xfrm>
        </p:spPr>
        <p:txBody>
          <a:bodyPr anchor="ctr">
            <a:normAutofit/>
          </a:bodyPr>
          <a:lstStyle/>
          <a:p>
            <a:r>
              <a:rPr lang="en-US" sz="2800" i="0">
                <a:latin typeface="+mn-lt"/>
              </a:rPr>
              <a:t>Comparing 2 New York Counties:</a:t>
            </a:r>
            <a:br>
              <a:rPr lang="en-US" sz="2800"/>
            </a:br>
            <a:r>
              <a:rPr lang="en-US" sz="2800"/>
              <a:t>Erie &amp; Westchester</a:t>
            </a:r>
          </a:p>
        </p:txBody>
      </p:sp>
      <p:sp>
        <p:nvSpPr>
          <p:cNvPr id="3" name="Subtitle 2">
            <a:extLst>
              <a:ext uri="{FF2B5EF4-FFF2-40B4-BE49-F238E27FC236}">
                <a16:creationId xmlns:a16="http://schemas.microsoft.com/office/drawing/2014/main" id="{AF0DDAF7-8B88-9FEA-4C46-638F383A81DA}"/>
              </a:ext>
            </a:extLst>
          </p:cNvPr>
          <p:cNvSpPr>
            <a:spLocks noGrp="1"/>
          </p:cNvSpPr>
          <p:nvPr>
            <p:ph type="subTitle" idx="1"/>
          </p:nvPr>
        </p:nvSpPr>
        <p:spPr>
          <a:xfrm>
            <a:off x="1796921" y="4908146"/>
            <a:ext cx="8598089" cy="1530360"/>
          </a:xfrm>
        </p:spPr>
        <p:txBody>
          <a:bodyPr>
            <a:noAutofit/>
          </a:bodyPr>
          <a:lstStyle/>
          <a:p>
            <a:pPr>
              <a:lnSpc>
                <a:spcPct val="110000"/>
              </a:lnSpc>
            </a:pPr>
            <a:r>
              <a:rPr lang="en-US" sz="2400" cap="none">
                <a:latin typeface="+mj-lt"/>
              </a:rPr>
              <a:t>Despite similar populations, both counties have limited facility availability, emphasizing a statewide need for more rehab resources.</a:t>
            </a:r>
          </a:p>
        </p:txBody>
      </p:sp>
      <p:cxnSp>
        <p:nvCxnSpPr>
          <p:cNvPr id="13" name="Straight Connector 12">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F701EE1-8C06-50D4-461C-4D2EFF1A017D}"/>
              </a:ext>
            </a:extLst>
          </p:cNvPr>
          <p:cNvSpPr txBox="1">
            <a:spLocks/>
          </p:cNvSpPr>
          <p:nvPr/>
        </p:nvSpPr>
        <p:spPr>
          <a:xfrm>
            <a:off x="-23" y="2797936"/>
            <a:ext cx="12192023" cy="1109602"/>
          </a:xfrm>
          <a:prstGeom prst="rect">
            <a:avLst/>
          </a:prstGeom>
          <a:solidFill>
            <a:srgbClr val="E3E7E9"/>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600" i="1" kern="1200" cap="all" baseline="0">
                <a:solidFill>
                  <a:schemeClr val="tx2"/>
                </a:solidFill>
                <a:latin typeface="+mj-lt"/>
                <a:ea typeface="+mj-ea"/>
                <a:cs typeface="+mj-cs"/>
              </a:defRPr>
            </a:lvl1pPr>
          </a:lstStyle>
          <a:p>
            <a:r>
              <a:rPr lang="en-US" sz="5400" cap="none">
                <a:ln w="0">
                  <a:solidFill>
                    <a:schemeClr val="tx1"/>
                  </a:solidFill>
                </a:ln>
                <a:solidFill>
                  <a:schemeClr val="tx1"/>
                </a:solidFill>
                <a:cs typeface="Adelle Sans Devanagari" panose="02000503000000020004" pitchFamily="2" charset="-78"/>
              </a:rPr>
              <a:t>Drug Rehabilitation Facilities</a:t>
            </a:r>
          </a:p>
        </p:txBody>
      </p:sp>
    </p:spTree>
    <p:extLst>
      <p:ext uri="{BB962C8B-B14F-4D97-AF65-F5344CB8AC3E}">
        <p14:creationId xmlns:p14="http://schemas.microsoft.com/office/powerpoint/2010/main" val="428768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theme/theme1.xml><?xml version="1.0" encoding="utf-8"?>
<a:theme xmlns:a="http://schemas.openxmlformats.org/drawingml/2006/main" name="AngleLinesVTI">
  <a:themeElements>
    <a:clrScheme name="AnalogousFromLightSeed_2SEEDS">
      <a:dk1>
        <a:srgbClr val="000000"/>
      </a:dk1>
      <a:lt1>
        <a:srgbClr val="FFFFFF"/>
      </a:lt1>
      <a:dk2>
        <a:srgbClr val="22363C"/>
      </a:dk2>
      <a:lt2>
        <a:srgbClr val="E2E6E8"/>
      </a:lt2>
      <a:accent1>
        <a:srgbClr val="C18C78"/>
      </a:accent1>
      <a:accent2>
        <a:srgbClr val="CC9099"/>
      </a:accent2>
      <a:accent3>
        <a:srgbClr val="B19F77"/>
      </a:accent3>
      <a:accent4>
        <a:srgbClr val="6DAFA2"/>
      </a:accent4>
      <a:accent5>
        <a:srgbClr val="70ACBC"/>
      </a:accent5>
      <a:accent6>
        <a:srgbClr val="7893C1"/>
      </a:accent6>
      <a:hlink>
        <a:srgbClr val="5E8A9B"/>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AEB9000D42F741B5C530273927544A" ma:contentTypeVersion="18" ma:contentTypeDescription="Create a new document." ma:contentTypeScope="" ma:versionID="874af2628eebc417bedec52d280218c2">
  <xsd:schema xmlns:xsd="http://www.w3.org/2001/XMLSchema" xmlns:xs="http://www.w3.org/2001/XMLSchema" xmlns:p="http://schemas.microsoft.com/office/2006/metadata/properties" xmlns:ns3="16c5eac6-8019-4733-a95c-dff0e512cd94" xmlns:ns4="64cbe5af-83aa-4f40-b966-134cfee500be" targetNamespace="http://schemas.microsoft.com/office/2006/metadata/properties" ma:root="true" ma:fieldsID="174905d7e24696f72e816dd0ececbb37" ns3:_="" ns4:_="">
    <xsd:import namespace="16c5eac6-8019-4733-a95c-dff0e512cd94"/>
    <xsd:import namespace="64cbe5af-83aa-4f40-b966-134cfee500b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_activity" minOccurs="0"/>
                <xsd:element ref="ns3:MediaServiceOCR" minOccurs="0"/>
                <xsd:element ref="ns3:MediaServiceGenerationTime" minOccurs="0"/>
                <xsd:element ref="ns3:MediaServiceEventHashCode" minOccurs="0"/>
                <xsd:element ref="ns3:MediaServiceObjectDetectorVersions" minOccurs="0"/>
                <xsd:element ref="ns3:MediaServiceSystemTag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c5eac6-8019-4733-a95c-dff0e512cd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cbe5af-83aa-4f40-b966-134cfee500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6c5eac6-8019-4733-a95c-dff0e512cd9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F9F0E2-B6D0-4CFA-86F9-49D486AB3628}">
  <ds:schemaRefs>
    <ds:schemaRef ds:uri="16c5eac6-8019-4733-a95c-dff0e512cd94"/>
    <ds:schemaRef ds:uri="64cbe5af-83aa-4f40-b966-134cfee500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076E17-29D0-447E-9868-9BF78FC8C5B5}">
  <ds:schemaRefs>
    <ds:schemaRef ds:uri="16c5eac6-8019-4733-a95c-dff0e512cd94"/>
    <ds:schemaRef ds:uri="64cbe5af-83aa-4f40-b966-134cfee500b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B7C41E2-1ACB-40CA-AFF3-8284D1AD5823}">
  <ds:schemaRefs>
    <ds:schemaRef ds:uri="http://schemas.microsoft.com/sharepoint/v3/contenttype/forms"/>
  </ds:schemaRefs>
</ds:datastoreItem>
</file>

<file path=docMetadata/LabelInfo.xml><?xml version="1.0" encoding="utf-8"?>
<clbl:labelList xmlns:clbl="http://schemas.microsoft.com/office/2020/mipLabelMetadata">
  <clbl:label id="{861aedbb-44b4-4bcf-a125-49fa7baf1e26}" enabled="0" method="" siteId="{861aedbb-44b4-4bcf-a125-49fa7baf1e26}"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10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AngleLinesVTI</vt:lpstr>
      <vt:lpstr>PowerPoint Presentation</vt:lpstr>
      <vt:lpstr>Abstract &amp; Focus</vt:lpstr>
      <vt:lpstr>Substance related deaths  by country</vt:lpstr>
      <vt:lpstr>Rehab Admissions Drop Sharply While Doubling in Key Age Groups: What's Driving These changes?</vt:lpstr>
      <vt:lpstr>Admission by substance type </vt:lpstr>
      <vt:lpstr>Admission by AGE </vt:lpstr>
      <vt:lpstr>Death rate –  Substance abuse  + mental health by age | across the U.S.</vt:lpstr>
      <vt:lpstr>According to the National Institute on Drug Abuse (NIDA)</vt:lpstr>
      <vt:lpstr>Comparing 2 New York Counties: Erie &amp; Westchester</vt:lpstr>
      <vt:lpstr>Erie  County</vt:lpstr>
      <vt:lpstr>westchester  County</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Megan Neal</dc:creator>
  <cp:revision>9</cp:revision>
  <dcterms:created xsi:type="dcterms:W3CDTF">2024-11-12T14:06:39Z</dcterms:created>
  <dcterms:modified xsi:type="dcterms:W3CDTF">2024-11-22T01:53:51Z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0x010100EDAEB9000D42F741B5C530273927544A</vt:lpwstr>
  </property>
</Properties>
</file>